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83" r:id="rId3"/>
    <p:sldId id="280" r:id="rId4"/>
    <p:sldId id="264" r:id="rId5"/>
    <p:sldId id="270" r:id="rId6"/>
    <p:sldId id="271" r:id="rId7"/>
    <p:sldId id="272" r:id="rId8"/>
    <p:sldId id="273" r:id="rId9"/>
    <p:sldId id="274" r:id="rId10"/>
    <p:sldId id="276" r:id="rId11"/>
    <p:sldId id="275" r:id="rId12"/>
    <p:sldId id="277" r:id="rId13"/>
    <p:sldId id="279" r:id="rId14"/>
    <p:sldId id="278" r:id="rId15"/>
    <p:sldId id="285" r:id="rId16"/>
    <p:sldId id="282" r:id="rId17"/>
    <p:sldId id="288" r:id="rId18"/>
    <p:sldId id="286" r:id="rId19"/>
    <p:sldId id="287" r:id="rId20"/>
    <p:sldId id="269" r:id="rId21"/>
    <p:sldId id="268" r:id="rId22"/>
    <p:sldId id="267" r:id="rId23"/>
    <p:sldId id="28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1F1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242" autoAdjust="0"/>
  </p:normalViewPr>
  <p:slideViewPr>
    <p:cSldViewPr>
      <p:cViewPr>
        <p:scale>
          <a:sx n="70" d="100"/>
          <a:sy n="70" d="100"/>
        </p:scale>
        <p:origin x="-642" y="-8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C379C740-8A53-47E4-A283-FC241A49FD6D}" type="datetimeFigureOut">
              <a:rPr lang="ru-RU"/>
              <a:pPr>
                <a:defRPr/>
              </a:pPr>
              <a:t>15.10.2014</a:t>
            </a:fld>
            <a:endParaRPr lang="ru-RU"/>
          </a:p>
        </p:txBody>
      </p:sp>
      <p:sp>
        <p:nvSpPr>
          <p:cNvPr id="8" name="Номер слайда 15"/>
          <p:cNvSpPr>
            <a:spLocks noGrp="1"/>
          </p:cNvSpPr>
          <p:nvPr>
            <p:ph type="sldNum" sz="quarter" idx="11"/>
          </p:nvPr>
        </p:nvSpPr>
        <p:spPr/>
        <p:txBody>
          <a:bodyPr/>
          <a:lstStyle>
            <a:lvl1pPr>
              <a:defRPr/>
            </a:lvl1pPr>
          </a:lstStyle>
          <a:p>
            <a:pPr>
              <a:defRPr/>
            </a:pPr>
            <a:fld id="{F81EE562-1690-4079-933C-5866B73C2F58}"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2B8DA0A-D6B2-4532-812C-0AF96BA008E8}" type="datetimeFigureOut">
              <a:rPr lang="ru-RU"/>
              <a:pPr>
                <a:defRPr/>
              </a:pPr>
              <a:t>15.10.2014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26FBCA8-760D-4964-AF44-575FF693B69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FC09161-A374-4FDF-92E3-B200A5070A26}" type="datetimeFigureOut">
              <a:rPr lang="ru-RU"/>
              <a:pPr>
                <a:defRPr/>
              </a:pPr>
              <a:t>15.10.2014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E1E5DA9-B560-4342-9141-FBE648631FE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53243B98-160C-45FD-9944-F30A27045337}" type="datetimeFigureOut">
              <a:rPr lang="ru-RU"/>
              <a:pPr>
                <a:defRPr/>
              </a:pPr>
              <a:t>15.10.2014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222E014-1065-4880-B451-DF7A784AC9E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B56CA2-6FEE-4F78-807F-303BD6A21E4C}" type="datetimeFigureOut">
              <a:rPr lang="ru-RU"/>
              <a:pPr>
                <a:defRPr/>
              </a:pPr>
              <a:t>15.10.2014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532645-06BA-4281-A0F4-103DBBE0E84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EACE07AC-762F-4348-8627-A9FD25D6258A}" type="datetimeFigureOut">
              <a:rPr lang="ru-RU"/>
              <a:pPr>
                <a:defRPr/>
              </a:pPr>
              <a:t>15.10.2014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566DAF2A-FA78-430C-832C-9C62DD81849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3D88E4FC-15E4-493B-B9E0-425F2886E62B}"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98B81634-92B9-4DF4-A56E-13E39019B1CD}" type="datetimeFigureOut">
              <a:rPr lang="ru-RU"/>
              <a:pPr>
                <a:defRPr/>
              </a:pPr>
              <a:t>15.10.2014</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B9D7784B-5D1F-40BE-89DD-EA0232AD50B5}" type="datetimeFigureOut">
              <a:rPr lang="ru-RU"/>
              <a:pPr>
                <a:defRPr/>
              </a:pPr>
              <a:t>15.10.2014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741DE9BF-684A-47D9-80C9-14FED809B95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8EF42B9C-C88D-4084-AF2D-D7F8EA9B6BF0}" type="datetimeFigureOut">
              <a:rPr lang="ru-RU"/>
              <a:pPr>
                <a:defRPr/>
              </a:pPr>
              <a:t>15.10.2014</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64A70882-64A6-4894-851B-03474B49FDA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4D5F0178-FE39-49A0-8391-3222BCDA39EF}" type="datetimeFigureOut">
              <a:rPr lang="ru-RU"/>
              <a:pPr>
                <a:defRPr/>
              </a:pPr>
              <a:t>15.10.2014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B5091B5-7345-46C4-8E67-252D600577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DF0FF885-CD5E-410C-A2D4-6979CDC0DA00}" type="datetimeFigureOut">
              <a:rPr lang="ru-RU"/>
              <a:pPr>
                <a:defRPr/>
              </a:pPr>
              <a:t>15.10.2014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2CA3EEC-F02C-4BCA-8705-61C30848178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2CECA7A1-5203-41AA-BE8B-5912490880E1}" type="datetimeFigureOut">
              <a:rPr lang="ru-RU"/>
              <a:pPr>
                <a:defRPr/>
              </a:pPr>
              <a:t>15.10.2014</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C1D613F6-9B25-4AB5-B0A8-5946B21C0F6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22" r:id="rId1"/>
    <p:sldLayoutId id="2147483714" r:id="rId2"/>
    <p:sldLayoutId id="2147483723" r:id="rId3"/>
    <p:sldLayoutId id="2147483715" r:id="rId4"/>
    <p:sldLayoutId id="2147483724"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3A7075"/>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2F5C61"/>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3A7075"/>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3A7075"/>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Прямоугольник 4"/>
          <p:cNvSpPr/>
          <p:nvPr/>
        </p:nvSpPr>
        <p:spPr>
          <a:xfrm>
            <a:off x="3300405" y="931853"/>
            <a:ext cx="4806123" cy="2800766"/>
          </a:xfrm>
          <a:prstGeom prst="rect">
            <a:avLst/>
          </a:prstGeom>
          <a:noFill/>
        </p:spPr>
        <p:txBody>
          <a:bodyPr wrap="none">
            <a:spAutoFit/>
          </a:bodyPr>
          <a:lstStyle/>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cs typeface="+mn-cs"/>
              </a:rPr>
              <a:t>Джеймс </a:t>
            </a:r>
          </a:p>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cs typeface="+mn-cs"/>
              </a:rPr>
              <a:t>       Джойс</a:t>
            </a:r>
          </a:p>
        </p:txBody>
      </p:sp>
      <p:pic>
        <p:nvPicPr>
          <p:cNvPr id="13314"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428625" y="6143625"/>
            <a:ext cx="2495550" cy="285750"/>
          </a:xfrm>
          <a:prstGeom prst="rect">
            <a:avLst/>
          </a:prstGeom>
          <a:noFill/>
          <a:ln w="9525">
            <a:noFill/>
            <a:miter lim="800000"/>
            <a:headEnd/>
            <a:tailEnd/>
          </a:ln>
        </p:spPr>
      </p:pic>
      <p:pic>
        <p:nvPicPr>
          <p:cNvPr id="1031" name="Picture 7" descr="C:\Documents and Settings\Lena\Рабочий стол\Дж Джойс\dgois.jpg"/>
          <p:cNvPicPr>
            <a:picLocks noChangeAspect="1" noChangeArrowheads="1"/>
          </p:cNvPicPr>
          <p:nvPr/>
        </p:nvPicPr>
        <p:blipFill>
          <a:blip r:embed="rId3"/>
          <a:srcRect/>
          <a:stretch>
            <a:fillRect/>
          </a:stretch>
        </p:blipFill>
        <p:spPr bwMode="auto">
          <a:xfrm>
            <a:off x="571500" y="2389188"/>
            <a:ext cx="2474913" cy="2754312"/>
          </a:xfrm>
          <a:prstGeom prst="rect">
            <a:avLst/>
          </a:prstGeom>
          <a:ln w="38100">
            <a:solidFill>
              <a:srgbClr val="92D050"/>
            </a:solidFill>
          </a:ln>
          <a:effectLst>
            <a:outerShdw blurRad="292100" dist="139700" dir="2700000" algn="tl" rotWithShape="0">
              <a:srgbClr val="333333">
                <a:alpha val="65000"/>
              </a:srgbClr>
            </a:outerShdw>
          </a:effectLst>
        </p:spPr>
      </p:pic>
      <p:sp>
        <p:nvSpPr>
          <p:cNvPr id="12" name="Прямоугольник 11"/>
          <p:cNvSpPr/>
          <p:nvPr/>
        </p:nvSpPr>
        <p:spPr>
          <a:xfrm>
            <a:off x="357158" y="5214950"/>
            <a:ext cx="2727029" cy="769441"/>
          </a:xfrm>
          <a:prstGeom prst="rect">
            <a:avLst/>
          </a:prstGeom>
          <a:noFill/>
        </p:spPr>
        <p:txBody>
          <a:bodyPr wrap="none">
            <a:spAutoFit/>
          </a:bodyPr>
          <a:lstStyle/>
          <a:p>
            <a:pPr algn="ctr" fontAlgn="auto">
              <a:spcBef>
                <a:spcPts val="0"/>
              </a:spcBef>
              <a:spcAft>
                <a:spcPts val="0"/>
              </a:spcAft>
              <a:defRPr/>
            </a:pPr>
            <a:r>
              <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cs typeface="+mn-cs"/>
              </a:rPr>
              <a:t>(1882–1941)</a:t>
            </a:r>
          </a:p>
        </p:txBody>
      </p:sp>
      <p:sp>
        <p:nvSpPr>
          <p:cNvPr id="14" name="Прямоугольник 13"/>
          <p:cNvSpPr/>
          <p:nvPr/>
        </p:nvSpPr>
        <p:spPr>
          <a:xfrm>
            <a:off x="9526" y="190482"/>
            <a:ext cx="9144000" cy="1015664"/>
          </a:xfrm>
          <a:prstGeom prst="rect">
            <a:avLst/>
          </a:prstGeom>
          <a:noFill/>
        </p:spPr>
        <p:txBody>
          <a:bodyPr>
            <a:spAutoFit/>
          </a:bodyPr>
          <a:lstStyle/>
          <a:p>
            <a:pPr algn="ctr" fontAlgn="auto">
              <a:spcBef>
                <a:spcPts val="0"/>
              </a:spcBef>
              <a:spcAft>
                <a:spcPts val="0"/>
              </a:spcAft>
              <a:defRPr/>
            </a:pPr>
            <a:r>
              <a:rPr lang="en-US" sz="6000" b="1" dirty="0">
                <a:ln w="19050">
                  <a:solidFill>
                    <a:schemeClr val="tx2">
                      <a:tint val="1000"/>
                    </a:schemeClr>
                  </a:solidFill>
                  <a:prstDash val="solid"/>
                </a:ln>
                <a:solidFill>
                  <a:srgbClr val="E1F145"/>
                </a:solidFill>
                <a:effectLst>
                  <a:outerShdw blurRad="50000" dist="50800" dir="7500000" algn="tl">
                    <a:srgbClr val="000000">
                      <a:shade val="5000"/>
                      <a:alpha val="35000"/>
                    </a:srgbClr>
                  </a:outerShdw>
                </a:effectLst>
                <a:latin typeface="Monotype Corsiva" pitchFamily="66" charset="0"/>
                <a:cs typeface="+mn-cs"/>
              </a:rPr>
              <a:t>James Augustine Aloysius Joyce</a:t>
            </a:r>
            <a:endParaRPr lang="ru-RU" sz="6000" b="1" dirty="0">
              <a:ln w="19050">
                <a:solidFill>
                  <a:schemeClr val="tx2">
                    <a:tint val="1000"/>
                  </a:schemeClr>
                </a:solidFill>
                <a:prstDash val="solid"/>
              </a:ln>
              <a:solidFill>
                <a:srgbClr val="E1F145"/>
              </a:solidFill>
              <a:effectLst>
                <a:outerShdw blurRad="50000" dist="50800" dir="7500000" algn="tl">
                  <a:srgbClr val="000000">
                    <a:shade val="5000"/>
                    <a:alpha val="35000"/>
                  </a:srgbClr>
                </a:outerShdw>
              </a:effectLst>
              <a:latin typeface="Monotype Corsiva" pitchFamily="66" charset="0"/>
              <a:cs typeface="+mn-cs"/>
            </a:endParaRPr>
          </a:p>
        </p:txBody>
      </p:sp>
      <p:sp>
        <p:nvSpPr>
          <p:cNvPr id="15" name="TextBox 14"/>
          <p:cNvSpPr txBox="1"/>
          <p:nvPr/>
        </p:nvSpPr>
        <p:spPr>
          <a:xfrm>
            <a:off x="3492500" y="3789363"/>
            <a:ext cx="3786188" cy="1800225"/>
          </a:xfrm>
          <a:prstGeom prst="rect">
            <a:avLst/>
          </a:prstGeom>
          <a:noFill/>
        </p:spPr>
        <p:txBody>
          <a:bodyPr>
            <a:spAutoFit/>
          </a:bodyPr>
          <a:lstStyle/>
          <a:p>
            <a:pPr fontAlgn="auto">
              <a:spcBef>
                <a:spcPts val="0"/>
              </a:spcBef>
              <a:spcAft>
                <a:spcPts val="0"/>
              </a:spcAft>
              <a:defRPr/>
            </a:pPr>
            <a:r>
              <a:rPr lang="uk-UA" sz="2800" b="1" i="1" dirty="0">
                <a:solidFill>
                  <a:schemeClr val="accent3">
                    <a:lumMod val="40000"/>
                    <a:lumOff val="60000"/>
                  </a:schemeClr>
                </a:solidFill>
                <a:latin typeface="Monotype Corsiva" pitchFamily="66" charset="0"/>
                <a:cs typeface="Times New Roman" pitchFamily="18" charset="0"/>
              </a:rPr>
              <a:t>Геній не робить помилок.</a:t>
            </a:r>
          </a:p>
          <a:p>
            <a:pPr fontAlgn="auto">
              <a:spcBef>
                <a:spcPts val="0"/>
              </a:spcBef>
              <a:spcAft>
                <a:spcPts val="0"/>
              </a:spcAft>
              <a:defRPr/>
            </a:pPr>
            <a:r>
              <a:rPr lang="uk-UA" sz="2800" b="1" i="1" dirty="0">
                <a:solidFill>
                  <a:schemeClr val="accent3">
                    <a:lumMod val="40000"/>
                    <a:lumOff val="60000"/>
                  </a:schemeClr>
                </a:solidFill>
                <a:latin typeface="Monotype Corsiva" pitchFamily="66" charset="0"/>
                <a:cs typeface="Times New Roman" pitchFamily="18" charset="0"/>
              </a:rPr>
              <a:t>Його промахи – навмисні.</a:t>
            </a:r>
            <a:endParaRPr lang="ru-RU" sz="2800" b="1" i="1" dirty="0">
              <a:solidFill>
                <a:schemeClr val="accent3">
                  <a:lumMod val="40000"/>
                  <a:lumOff val="60000"/>
                </a:schemeClr>
              </a:solidFill>
              <a:latin typeface="Monotype Corsiva" pitchFamily="66"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6143625" y="4357688"/>
            <a:ext cx="2495550" cy="285750"/>
          </a:xfrm>
          <a:prstGeom prst="rect">
            <a:avLst/>
          </a:prstGeom>
          <a:noFill/>
          <a:ln w="9525">
            <a:noFill/>
            <a:miter lim="800000"/>
            <a:headEnd/>
            <a:tailEnd/>
          </a:ln>
        </p:spPr>
      </p:pic>
      <p:sp>
        <p:nvSpPr>
          <p:cNvPr id="22530" name="Прямоугольник 3"/>
          <p:cNvSpPr>
            <a:spLocks noChangeArrowheads="1"/>
          </p:cNvSpPr>
          <p:nvPr/>
        </p:nvSpPr>
        <p:spPr bwMode="auto">
          <a:xfrm>
            <a:off x="0" y="58738"/>
            <a:ext cx="5857875" cy="4832350"/>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Джойс і Нора рушили до Цюріха, де він знайшов собі роботу викладача англійської мови у школі іноземних мов Берліца. Проте там виявилося, що його англійському агентові дали неправдиву інформацію стосовно роботи, і директор школи направив його до Трієста (який на той час був у Австро-Угорщині, а зараз є частиною Італії). Знову ж таки там йому не знайшлося роботи, але з допомогою директора школи іноземних мов у Трієсті Альмідано Артіфоні, він нарешті влаштувався на вчительську роботу у Паулі, що тоді була частиною Австро-Угорщини, а зараз знаходиться у Хорватії. </a:t>
            </a:r>
          </a:p>
        </p:txBody>
      </p:sp>
      <p:pic>
        <p:nvPicPr>
          <p:cNvPr id="8194" name="Picture 2" descr="C:\Documents and Settings\Lena\Рабочий стол\Дж Джойс\JamesJoyceCover.jpg"/>
          <p:cNvPicPr>
            <a:picLocks noChangeAspect="1" noChangeArrowheads="1"/>
          </p:cNvPicPr>
          <p:nvPr/>
        </p:nvPicPr>
        <p:blipFill>
          <a:blip r:embed="rId3" cstate="print"/>
          <a:srcRect/>
          <a:stretch>
            <a:fillRect/>
          </a:stretch>
        </p:blipFill>
        <p:spPr bwMode="auto">
          <a:xfrm>
            <a:off x="5929322" y="285728"/>
            <a:ext cx="3022063" cy="3929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2" name="Прямоугольник 5"/>
          <p:cNvSpPr>
            <a:spLocks noChangeArrowheads="1"/>
          </p:cNvSpPr>
          <p:nvPr/>
        </p:nvSpPr>
        <p:spPr bwMode="auto">
          <a:xfrm>
            <a:off x="0" y="4733925"/>
            <a:ext cx="9144000" cy="2124075"/>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Він викладав англійську мову переважно морським офіцерам австро-угорської армії з жовтня 1904 до березня 1905 року, поки австрійська влада, виявивши шпигунську мережу у місті не вигнала звідти усіх чужоземців. З допомогою того ж таки Артіфоні, Джойс </a:t>
            </a:r>
          </a:p>
          <a:p>
            <a:pPr algn="ctr"/>
            <a:r>
              <a:rPr lang="ru-RU" sz="2200">
                <a:solidFill>
                  <a:schemeClr val="bg1"/>
                </a:solidFill>
                <a:latin typeface="Times New Roman" pitchFamily="18" charset="0"/>
                <a:cs typeface="Times New Roman" pitchFamily="18" charset="0"/>
              </a:rPr>
              <a:t>перебрався назад до Трієста, де продовжив викладати мову. </a:t>
            </a:r>
          </a:p>
          <a:p>
            <a:pPr algn="ctr"/>
            <a:r>
              <a:rPr lang="ru-RU" sz="2200">
                <a:solidFill>
                  <a:schemeClr val="bg1"/>
                </a:solidFill>
                <a:latin typeface="Times New Roman" pitchFamily="18" charset="0"/>
                <a:cs typeface="Times New Roman" pitchFamily="18" charset="0"/>
              </a:rPr>
              <a:t>У Трієсті він майже постійно жив 10 років.</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7143750" y="6357938"/>
            <a:ext cx="1781175" cy="203200"/>
          </a:xfrm>
          <a:prstGeom prst="rect">
            <a:avLst/>
          </a:prstGeom>
          <a:noFill/>
          <a:ln w="9525">
            <a:noFill/>
            <a:miter lim="800000"/>
            <a:headEnd/>
            <a:tailEnd/>
          </a:ln>
        </p:spPr>
      </p:pic>
      <p:sp>
        <p:nvSpPr>
          <p:cNvPr id="23554" name="Прямоугольник 3"/>
          <p:cNvSpPr>
            <a:spLocks noChangeArrowheads="1"/>
          </p:cNvSpPr>
          <p:nvPr/>
        </p:nvSpPr>
        <p:spPr bwMode="auto">
          <a:xfrm>
            <a:off x="0" y="142875"/>
            <a:ext cx="9144000" cy="3416300"/>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1905 року Нора народила першу дитину, Джорджа. Джойс вмовив свого брата Станіслава приєднатись до нього у Трієсті, де на нього чекало місце вчителя у школі. Приводом для переїзду було нібито те, що Джеймс хотів братової компанії та запропонувати йому набагато цікавіше життя, ніж той вів до того, працюючи чиновником у Дубліні, хоча насправді Джойс хотів збільшити скупі прибутки своєї сім'ї заробітками брата. У Трієсті у них з братом були досить напружені стосунки спричинені транжирством Джойса та його пристрастю до алкоголю.</a:t>
            </a:r>
          </a:p>
        </p:txBody>
      </p:sp>
      <p:pic>
        <p:nvPicPr>
          <p:cNvPr id="10242" name="Picture 2" descr="C:\Documents and Settings\Lena\Рабочий стол\Дж Джойс\220px-Revolutionary_Joyce_Better_Contrast.jpg"/>
          <p:cNvPicPr>
            <a:picLocks noChangeAspect="1" noChangeArrowheads="1"/>
          </p:cNvPicPr>
          <p:nvPr/>
        </p:nvPicPr>
        <p:blipFill>
          <a:blip r:embed="rId3" cstate="print"/>
          <a:srcRect/>
          <a:stretch>
            <a:fillRect/>
          </a:stretch>
        </p:blipFill>
        <p:spPr bwMode="auto">
          <a:xfrm>
            <a:off x="6929454" y="3500438"/>
            <a:ext cx="2011363" cy="2697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6" name="Прямоугольник 5"/>
          <p:cNvSpPr>
            <a:spLocks noChangeArrowheads="1"/>
          </p:cNvSpPr>
          <p:nvPr/>
        </p:nvSpPr>
        <p:spPr bwMode="auto">
          <a:xfrm>
            <a:off x="357188" y="3714750"/>
            <a:ext cx="6072187" cy="2678113"/>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Через хронічну пристрасть до подорожей, Джойсу швидко набридло життя у Трієсті і він переїхав до Рима у 1906, де влаштувався на роботу у банку. Проте Рим викликав у нього відразу і на початку 1907 року він повернувся до Трієста. Його донька Люсія народилась там улітку того ж року.</a:t>
            </a:r>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Прямоугольник 3"/>
          <p:cNvSpPr>
            <a:spLocks noChangeArrowheads="1"/>
          </p:cNvSpPr>
          <p:nvPr/>
        </p:nvSpPr>
        <p:spPr bwMode="auto">
          <a:xfrm>
            <a:off x="6858000" y="3071813"/>
            <a:ext cx="2286000" cy="1200150"/>
          </a:xfrm>
          <a:prstGeom prst="rect">
            <a:avLst/>
          </a:prstGeom>
          <a:noFill/>
          <a:ln w="9525">
            <a:noFill/>
            <a:miter lim="800000"/>
            <a:headEnd/>
            <a:tailEnd/>
          </a:ln>
        </p:spPr>
        <p:txBody>
          <a:bodyPr>
            <a:spAutoFit/>
          </a:bodyPr>
          <a:lstStyle/>
          <a:p>
            <a:r>
              <a:rPr lang="ru-RU">
                <a:latin typeface="Calibri" pitchFamily="34" charset="0"/>
              </a:rPr>
              <a:t> </a:t>
            </a:r>
          </a:p>
          <a:p>
            <a:pPr algn="ctr"/>
            <a:r>
              <a:rPr lang="ru-RU" b="1">
                <a:solidFill>
                  <a:schemeClr val="bg1"/>
                </a:solidFill>
                <a:latin typeface="Times New Roman" pitchFamily="18" charset="0"/>
                <a:cs typeface="Times New Roman" pitchFamily="18" charset="0"/>
              </a:rPr>
              <a:t>Нора з дітьми: Джорджіо та Лючією, Цюріх 1918</a:t>
            </a:r>
          </a:p>
        </p:txBody>
      </p:sp>
      <p:pic>
        <p:nvPicPr>
          <p:cNvPr id="9218" name="Picture 2" descr="C:\Documents and Settings\Lena\Рабочий стол\Дж Джойс\fam2-lt.jpg"/>
          <p:cNvPicPr>
            <a:picLocks noChangeAspect="1" noChangeArrowheads="1"/>
          </p:cNvPicPr>
          <p:nvPr/>
        </p:nvPicPr>
        <p:blipFill>
          <a:blip r:embed="rId2" cstate="print"/>
          <a:srcRect/>
          <a:stretch>
            <a:fillRect/>
          </a:stretch>
        </p:blipFill>
        <p:spPr bwMode="auto">
          <a:xfrm>
            <a:off x="7096118" y="500042"/>
            <a:ext cx="2047882" cy="2792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9" name="Прямоугольник 5"/>
          <p:cNvSpPr>
            <a:spLocks noChangeArrowheads="1"/>
          </p:cNvSpPr>
          <p:nvPr/>
        </p:nvSpPr>
        <p:spPr bwMode="auto">
          <a:xfrm>
            <a:off x="0" y="0"/>
            <a:ext cx="7072313" cy="4524375"/>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Джойс повернувся до Дубліна улітку 1909 року разом з Джорджем для того, щоб відвідати батька і опублікувати збірку оповідань «Дублінці». Він також відвідав сім'ю Нори у Голуеї, це була перша їх зустріч, і вона, на щастя, пройшла вдало. Готуючись до повернення до Трієста, він вирішив взяти з собою свою сестру Еву для того, щоб та допомагала Норі доглядати за домом. У Трієсті він провів лише місяць і знову поїхав до Дубліну як представник власників кінотеатрів, з метою відкриття там кінотеатру. До Трієста він повернувся у січні 1910 року. </a:t>
            </a:r>
          </a:p>
        </p:txBody>
      </p:sp>
      <p:sp>
        <p:nvSpPr>
          <p:cNvPr id="24580" name="Прямоугольник 6"/>
          <p:cNvSpPr>
            <a:spLocks noChangeArrowheads="1"/>
          </p:cNvSpPr>
          <p:nvPr/>
        </p:nvSpPr>
        <p:spPr bwMode="auto">
          <a:xfrm>
            <a:off x="0" y="4549775"/>
            <a:ext cx="9144000" cy="2308225"/>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У 1912 році Джойс на деякий час знову приїхав до Дубліна для розв'язання багаторічної суперечки стосовно публікації «Дублінців» із своїм видавцем Джорджем Робертсом. Це була його остання подорож до Ірландії, і він ніколи там більше не побував, незважаючи на прохання батька та запрошення колеги по перу, ірландського письменника Вільяма Батлера Єйтса.</a:t>
            </a: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3143250" y="0"/>
            <a:ext cx="6000750" cy="3816350"/>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Одним з його студентів у Трієсті був Етторе Шмітц, відомий під псевдонімом Італо Свево. Вони познайомились у 1907 році, стали близькими приятелями та критиками творчості одне одного. Шмітц був євреєм, і саме він став моделлю для Леопольда Блума — майже усю інформацію стосовно іудаїзму, яка є у романі, Джойс отримав від Шмітца. У Трієсті у Джойса вперше почались проблеми з зором, які переслідуватимуть його до кінця життя і спричинять десятки хірургічних операцій.</a:t>
            </a:r>
          </a:p>
        </p:txBody>
      </p:sp>
      <p:pic>
        <p:nvPicPr>
          <p:cNvPr id="11266" name="Picture 2" descr="C:\Documents and Settings\Lena\Рабочий стол\Дж Джойс\1015_james_joyce.jpg"/>
          <p:cNvPicPr>
            <a:picLocks noChangeAspect="1" noChangeArrowheads="1"/>
          </p:cNvPicPr>
          <p:nvPr/>
        </p:nvPicPr>
        <p:blipFill>
          <a:blip r:embed="rId2" cstate="print"/>
          <a:srcRect t="6890" r="4906"/>
          <a:stretch>
            <a:fillRect/>
          </a:stretch>
        </p:blipFill>
        <p:spPr bwMode="auto">
          <a:xfrm>
            <a:off x="285720" y="214290"/>
            <a:ext cx="2791247" cy="3405562"/>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Прямоугольник 5"/>
          <p:cNvSpPr>
            <a:spLocks noChangeArrowheads="1"/>
          </p:cNvSpPr>
          <p:nvPr/>
        </p:nvSpPr>
        <p:spPr bwMode="auto">
          <a:xfrm>
            <a:off x="0" y="3995738"/>
            <a:ext cx="9144000" cy="2862262"/>
          </a:xfrm>
          <a:prstGeom prst="rect">
            <a:avLst/>
          </a:prstGeom>
          <a:noFill/>
          <a:ln w="9525">
            <a:noFill/>
            <a:miter lim="800000"/>
            <a:headEnd/>
            <a:tailEnd/>
          </a:ln>
        </p:spPr>
        <p:txBody>
          <a:bodyPr>
            <a:spAutoFit/>
          </a:bodyPr>
          <a:lstStyle/>
          <a:p>
            <a:pPr algn="ctr"/>
            <a:r>
              <a:rPr lang="ru-RU" sz="2000">
                <a:solidFill>
                  <a:schemeClr val="bg1"/>
                </a:solidFill>
                <a:latin typeface="Times New Roman" pitchFamily="18" charset="0"/>
                <a:cs typeface="Times New Roman" pitchFamily="18" charset="0"/>
              </a:rPr>
              <a:t>У 1915 році, коли Джойс виїхав до Цюріха побоюючись переслідувань за своє Британське підданство у часи Першої Світової Війни, там він познайомився із Френком Бадгеном, людиною, яка стане його найбільш впливовим та надійним товаришем на довгі роки. Джойс постійно радитиметься із ним під час написання «Улісса» та «Поминок за Фіннеганом». Також, у Цюріху Езра Паунд представить його англійському видавцеві та феміністці Гаррієт Шоу Вівер, яка стане меценатом та покровителем Джойса, і протягом наступних двадцяти п'яти років дасть йому тисячі фунтів лише для того, щоб він міг покинути вчителювання і зосередитись на кар'єрі письменника.</a:t>
            </a: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Прямоугольник 3"/>
          <p:cNvSpPr>
            <a:spLocks noChangeArrowheads="1"/>
          </p:cNvSpPr>
          <p:nvPr/>
        </p:nvSpPr>
        <p:spPr bwMode="auto">
          <a:xfrm>
            <a:off x="0" y="0"/>
            <a:ext cx="4786313" cy="6862763"/>
          </a:xfrm>
          <a:prstGeom prst="rect">
            <a:avLst/>
          </a:prstGeom>
          <a:noFill/>
          <a:ln w="9525">
            <a:noFill/>
            <a:miter lim="800000"/>
            <a:headEnd/>
            <a:tailEnd/>
          </a:ln>
        </p:spPr>
        <p:txBody>
          <a:bodyPr>
            <a:spAutoFit/>
          </a:bodyPr>
          <a:lstStyle/>
          <a:p>
            <a:pPr algn="ctr"/>
            <a:r>
              <a:rPr lang="ru-RU" sz="2000">
                <a:solidFill>
                  <a:schemeClr val="bg1"/>
                </a:solidFill>
                <a:latin typeface="Times New Roman" pitchFamily="18" charset="0"/>
                <a:cs typeface="Times New Roman" pitchFamily="18" charset="0"/>
              </a:rPr>
              <a:t>Після закінчення війни Джойс на короткий час повернеться до Трієста, але не залишиться там через зміни, які спіткали місто унаслідок війни, а також через напружені стосунки із братом, який провів більшість війни у таборі для інтернованих. Натомість він, на запрошення Езри Паунда, у 1920 році поїхав до Парижа, де планував пробути лише тиждень, але прожив наступних двадцять років.</a:t>
            </a:r>
          </a:p>
          <a:p>
            <a:pPr algn="ctr"/>
            <a:r>
              <a:rPr lang="ru-RU" sz="2000">
                <a:solidFill>
                  <a:schemeClr val="bg1"/>
                </a:solidFill>
                <a:latin typeface="Times New Roman" pitchFamily="18" charset="0"/>
                <a:cs typeface="Times New Roman" pitchFamily="18" charset="0"/>
              </a:rPr>
              <a:t>  Джойс і видавці Сільвія Біч і Адрієна Моньє в книгарні Шекспір і Ко (</a:t>
            </a:r>
            <a:r>
              <a:rPr lang="en-US" sz="2000">
                <a:solidFill>
                  <a:schemeClr val="bg1"/>
                </a:solidFill>
                <a:latin typeface="Times New Roman" pitchFamily="18" charset="0"/>
                <a:cs typeface="Times New Roman" pitchFamily="18" charset="0"/>
              </a:rPr>
              <a:t>Shakespeare &amp; Co), </a:t>
            </a:r>
            <a:r>
              <a:rPr lang="ru-RU" sz="2000">
                <a:solidFill>
                  <a:schemeClr val="bg1"/>
                </a:solidFill>
                <a:latin typeface="Times New Roman" pitchFamily="18" charset="0"/>
                <a:cs typeface="Times New Roman" pitchFamily="18" charset="0"/>
              </a:rPr>
              <a:t>Париж, 1920 р. Зображення із Бібліотеки Бейнеке рідких книг і рукописів (</a:t>
            </a:r>
            <a:r>
              <a:rPr lang="en-US" sz="2000">
                <a:solidFill>
                  <a:schemeClr val="bg1"/>
                </a:solidFill>
                <a:latin typeface="Times New Roman" pitchFamily="18" charset="0"/>
                <a:cs typeface="Times New Roman" pitchFamily="18" charset="0"/>
              </a:rPr>
              <a:t>Beinecke Rare Book &amp; Manuscript Library) </a:t>
            </a:r>
            <a:r>
              <a:rPr lang="ru-RU" sz="2000">
                <a:solidFill>
                  <a:schemeClr val="bg1"/>
                </a:solidFill>
                <a:latin typeface="Times New Roman" pitchFamily="18" charset="0"/>
                <a:cs typeface="Times New Roman" pitchFamily="18" charset="0"/>
              </a:rPr>
              <a:t>Єльського університету</a:t>
            </a:r>
          </a:p>
          <a:p>
            <a:pPr algn="ctr"/>
            <a:r>
              <a:rPr lang="ru-RU" sz="2000">
                <a:solidFill>
                  <a:schemeClr val="bg1"/>
                </a:solidFill>
                <a:latin typeface="Times New Roman" pitchFamily="18" charset="0"/>
                <a:cs typeface="Times New Roman" pitchFamily="18" charset="0"/>
              </a:rPr>
              <a:t>В Парижі в 20-ті роки Джойс зустрічався з Ернестом Хемінгуеєм, останній описав ці події в своїх мемуарах Свято, яке завжди з тобою (англ. </a:t>
            </a:r>
            <a:r>
              <a:rPr lang="en-US" sz="2000">
                <a:solidFill>
                  <a:schemeClr val="bg1"/>
                </a:solidFill>
                <a:latin typeface="Times New Roman" pitchFamily="18" charset="0"/>
                <a:cs typeface="Times New Roman" pitchFamily="18" charset="0"/>
              </a:rPr>
              <a:t>A Moveable Feast).</a:t>
            </a:r>
            <a:endParaRPr lang="ru-RU" sz="2000">
              <a:solidFill>
                <a:schemeClr val="bg1"/>
              </a:solidFill>
              <a:latin typeface="Times New Roman" pitchFamily="18" charset="0"/>
              <a:cs typeface="Times New Roman" pitchFamily="18" charset="0"/>
            </a:endParaRPr>
          </a:p>
        </p:txBody>
      </p:sp>
      <p:pic>
        <p:nvPicPr>
          <p:cNvPr id="12290" name="Picture 2" descr="C:\Documents and Settings\Lena\Рабочий стол\Дж Джойс\BeachJoyce2 париж напів-книгарня, напів-бібліотека.jpg"/>
          <p:cNvPicPr>
            <a:picLocks noChangeAspect="1" noChangeArrowheads="1"/>
          </p:cNvPicPr>
          <p:nvPr/>
        </p:nvPicPr>
        <p:blipFill>
          <a:blip r:embed="rId2" cstate="print"/>
          <a:srcRect/>
          <a:stretch>
            <a:fillRect/>
          </a:stretch>
        </p:blipFill>
        <p:spPr bwMode="auto">
          <a:xfrm>
            <a:off x="4838700" y="0"/>
            <a:ext cx="4305300" cy="629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7" name="TextBox 5"/>
          <p:cNvSpPr txBox="1">
            <a:spLocks noChangeArrowheads="1"/>
          </p:cNvSpPr>
          <p:nvPr/>
        </p:nvSpPr>
        <p:spPr bwMode="auto">
          <a:xfrm>
            <a:off x="4857750" y="6286500"/>
            <a:ext cx="4286250" cy="369888"/>
          </a:xfrm>
          <a:prstGeom prst="rect">
            <a:avLst/>
          </a:prstGeom>
          <a:noFill/>
          <a:ln w="9525">
            <a:noFill/>
            <a:miter lim="800000"/>
            <a:headEnd/>
            <a:tailEnd/>
          </a:ln>
        </p:spPr>
        <p:txBody>
          <a:bodyPr>
            <a:spAutoFit/>
          </a:bodyPr>
          <a:lstStyle/>
          <a:p>
            <a:r>
              <a:rPr lang="uk-UA">
                <a:latin typeface="Calibri" pitchFamily="34" charset="0"/>
              </a:rPr>
              <a:t>Париж. Напівкнигарня,напівбібліотека</a:t>
            </a:r>
            <a:endParaRPr lang="ru-RU">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6286500" y="5929313"/>
            <a:ext cx="2495550" cy="285750"/>
          </a:xfrm>
          <a:prstGeom prst="rect">
            <a:avLst/>
          </a:prstGeom>
          <a:noFill/>
          <a:ln w="9525">
            <a:noFill/>
            <a:miter lim="800000"/>
            <a:headEnd/>
            <a:tailEnd/>
          </a:ln>
        </p:spPr>
      </p:pic>
      <p:sp>
        <p:nvSpPr>
          <p:cNvPr id="27650" name="Прямоугольник 10"/>
          <p:cNvSpPr>
            <a:spLocks noChangeArrowheads="1"/>
          </p:cNvSpPr>
          <p:nvPr/>
        </p:nvSpPr>
        <p:spPr bwMode="auto">
          <a:xfrm>
            <a:off x="0" y="2143125"/>
            <a:ext cx="6143625" cy="4494213"/>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Важко  сказати, наскільки рішення Джойса універсальне, хоча в масштабах досвіду виглядає незаперечним. Покинув Зелений острів в 1904 році, жив в Трієсті, Цюріху, Парижі, помер у Швейцарії, встигнувши заповісти світової філології найгерметичніший із творів, «Поминки по Фіннегану», розшифровка якого вимагає не одного покоління освічених тлумачів. Людина, що розчинилася в мові і втекла у цій стихії від тління.</a:t>
            </a:r>
          </a:p>
        </p:txBody>
      </p:sp>
      <p:pic>
        <p:nvPicPr>
          <p:cNvPr id="6146" name="Picture 2" descr="C:\Documents and Settings\Lena\Рабочий стол\Дж Джойс\Джеймс Джойс 1910.jpg"/>
          <p:cNvPicPr>
            <a:picLocks noChangeAspect="1" noChangeArrowheads="1"/>
          </p:cNvPicPr>
          <p:nvPr/>
        </p:nvPicPr>
        <p:blipFill>
          <a:blip r:embed="rId3" cstate="print"/>
          <a:srcRect/>
          <a:stretch>
            <a:fillRect/>
          </a:stretch>
        </p:blipFill>
        <p:spPr bwMode="auto">
          <a:xfrm>
            <a:off x="6143636" y="2285992"/>
            <a:ext cx="2839938" cy="335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2" name="Прямоугольник 14"/>
          <p:cNvSpPr>
            <a:spLocks noChangeArrowheads="1"/>
          </p:cNvSpPr>
          <p:nvPr/>
        </p:nvSpPr>
        <p:spPr bwMode="auto">
          <a:xfrm>
            <a:off x="0" y="0"/>
            <a:ext cx="9144000" cy="2092325"/>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Винахідник форми так званого «потоку свідомості», покликаного вирішити нагальну проблему достовірності людини, Космосу і літературного тексту, що практично паралельно і незалежно вирішується кількома титанами, серед яких росіяни Андрій Білий, Андрій Платонов і Юрій Тинянов. </a:t>
            </a:r>
            <a:endParaRPr lang="ru-RU" sz="2600">
              <a:solidFill>
                <a:schemeClr val="bg1"/>
              </a:solidFill>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42976" y="571480"/>
            <a:ext cx="7467600" cy="1143000"/>
          </a:xfrm>
        </p:spPr>
        <p:txBody>
          <a:bodyPr lIns="45720" rIns="4572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uk-UA" sz="6000" b="1">
                <a:ln/>
                <a:solidFill>
                  <a:schemeClr val="bg1"/>
                </a:solidFill>
              </a:rPr>
              <a:t>Відомі твори: </a:t>
            </a:r>
            <a:endParaRPr lang="ru-RU" sz="6000" b="1">
              <a:ln/>
              <a:solidFill>
                <a:schemeClr val="bg1"/>
              </a:solidFill>
            </a:endParaRPr>
          </a:p>
        </p:txBody>
      </p:sp>
      <p:sp>
        <p:nvSpPr>
          <p:cNvPr id="28674" name="Содержимое 2"/>
          <p:cNvSpPr>
            <a:spLocks noGrp="1"/>
          </p:cNvSpPr>
          <p:nvPr>
            <p:ph idx="4294967295"/>
          </p:nvPr>
        </p:nvSpPr>
        <p:spPr>
          <a:xfrm>
            <a:off x="357188" y="2214563"/>
            <a:ext cx="8572500" cy="3071812"/>
          </a:xfrm>
        </p:spPr>
        <p:txBody>
          <a:bodyPr/>
          <a:lstStyle/>
          <a:p>
            <a:pPr marL="419100" indent="-382588" eaLnBrk="1" hangingPunct="1">
              <a:buFont typeface="Wingdings 2" pitchFamily="18" charset="2"/>
              <a:buNone/>
            </a:pPr>
            <a:r>
              <a:rPr lang="uk-UA" sz="4000" smtClean="0">
                <a:solidFill>
                  <a:schemeClr val="bg1"/>
                </a:solidFill>
              </a:rPr>
              <a:t>“Дублінці”(1914), </a:t>
            </a:r>
            <a:endParaRPr lang="en-US" sz="4000" smtClean="0">
              <a:solidFill>
                <a:schemeClr val="bg1"/>
              </a:solidFill>
            </a:endParaRPr>
          </a:p>
          <a:p>
            <a:pPr marL="419100" indent="-382588" eaLnBrk="1" hangingPunct="1">
              <a:buFont typeface="Wingdings 2" pitchFamily="18" charset="2"/>
              <a:buNone/>
            </a:pPr>
            <a:r>
              <a:rPr lang="uk-UA" sz="4000" smtClean="0">
                <a:solidFill>
                  <a:schemeClr val="bg1"/>
                </a:solidFill>
              </a:rPr>
              <a:t>“Джакомо Джойс”(1914) , </a:t>
            </a:r>
            <a:endParaRPr lang="en-US" sz="4000" smtClean="0">
              <a:solidFill>
                <a:schemeClr val="bg1"/>
              </a:solidFill>
            </a:endParaRPr>
          </a:p>
          <a:p>
            <a:pPr marL="419100" indent="-382588" eaLnBrk="1" hangingPunct="1">
              <a:buFont typeface="Wingdings 2" pitchFamily="18" charset="2"/>
              <a:buNone/>
            </a:pPr>
            <a:r>
              <a:rPr lang="uk-UA" sz="4000" smtClean="0">
                <a:solidFill>
                  <a:schemeClr val="bg1"/>
                </a:solidFill>
              </a:rPr>
              <a:t>“Портрет митця замолоду”(1916), </a:t>
            </a:r>
            <a:endParaRPr lang="en-US" sz="4000" smtClean="0">
              <a:solidFill>
                <a:schemeClr val="bg1"/>
              </a:solidFill>
            </a:endParaRPr>
          </a:p>
          <a:p>
            <a:pPr marL="419100" indent="-382588" eaLnBrk="1" hangingPunct="1">
              <a:buFont typeface="Wingdings 2" pitchFamily="18" charset="2"/>
              <a:buNone/>
            </a:pPr>
            <a:r>
              <a:rPr lang="uk-UA" sz="4000" smtClean="0">
                <a:solidFill>
                  <a:schemeClr val="bg1"/>
                </a:solidFill>
              </a:rPr>
              <a:t>“ Улісс”(1922)</a:t>
            </a:r>
            <a:endParaRPr lang="ru-RU" sz="4000" smtClean="0">
              <a:solidFill>
                <a:schemeClr val="bg1"/>
              </a:solidFill>
            </a:endParaRP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7"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6215063" y="6000750"/>
            <a:ext cx="2495550" cy="428625"/>
          </a:xfrm>
          <a:prstGeom prst="rect">
            <a:avLst/>
          </a:prstGeom>
          <a:noFill/>
          <a:ln w="9525">
            <a:noFill/>
            <a:miter lim="800000"/>
            <a:headEnd/>
            <a:tailEnd/>
          </a:ln>
        </p:spPr>
      </p:pic>
      <p:pic>
        <p:nvPicPr>
          <p:cNvPr id="2" name="Picture 2" descr="C:\Documents and Settings\Lena\Рабочий стол\Дж Джойс\b1233_2.jpg"/>
          <p:cNvPicPr>
            <a:picLocks noChangeAspect="1" noChangeArrowheads="1"/>
          </p:cNvPicPr>
          <p:nvPr/>
        </p:nvPicPr>
        <p:blipFill>
          <a:blip r:embed="rId3"/>
          <a:srcRect/>
          <a:stretch>
            <a:fillRect/>
          </a:stretch>
        </p:blipFill>
        <p:spPr bwMode="auto">
          <a:xfrm>
            <a:off x="6215063" y="1285875"/>
            <a:ext cx="2595562" cy="4308475"/>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29699" name="Прямоугольник 4"/>
          <p:cNvSpPr>
            <a:spLocks noChangeArrowheads="1"/>
          </p:cNvSpPr>
          <p:nvPr/>
        </p:nvSpPr>
        <p:spPr bwMode="auto">
          <a:xfrm>
            <a:off x="0" y="855663"/>
            <a:ext cx="6000750" cy="6002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Звучне ім'я та загальносвітову славу йому здобув «Улісс» - неповторний текст, «роман № 1» </a:t>
            </a:r>
            <a:r>
              <a:rPr lang="en-US" sz="2400">
                <a:solidFill>
                  <a:schemeClr val="bg1"/>
                </a:solidFill>
                <a:latin typeface="Times New Roman" pitchFamily="18" charset="0"/>
                <a:cs typeface="Times New Roman" pitchFamily="18" charset="0"/>
              </a:rPr>
              <a:t>XX </a:t>
            </a:r>
            <a:r>
              <a:rPr lang="ru-RU" sz="2400">
                <a:solidFill>
                  <a:schemeClr val="bg1"/>
                </a:solidFill>
                <a:latin typeface="Times New Roman" pitchFamily="18" charset="0"/>
                <a:cs typeface="Times New Roman" pitchFamily="18" charset="0"/>
              </a:rPr>
              <a:t>століття. Максимально прості і його герой і сюжет - один день з життя дублінського обивателя, але в нехитру оболонку вміщено весь космос літератури - феєрверк усіх стилів та технік письма, віртуозну мову, переклички з міріадами великих і невідомих текстів, вторгнення старих легенд і творіння новітніх, драматичність і скандал, знущання і гра - і встає з усього цього новітній погляд на мистецтво, жителя нашої планети і світ.</a:t>
            </a:r>
          </a:p>
          <a:p>
            <a:pPr algn="ctr"/>
            <a:r>
              <a:rPr lang="ru-RU" sz="2400">
                <a:solidFill>
                  <a:schemeClr val="bg1"/>
                </a:solidFill>
                <a:latin typeface="Times New Roman" pitchFamily="18" charset="0"/>
                <a:cs typeface="Times New Roman" pitchFamily="18" charset="0"/>
              </a:rPr>
              <a:t> З моменту виходу в світ і до цього дня «Улісс» залишається викликом Письменника Читачеві.</a:t>
            </a:r>
          </a:p>
        </p:txBody>
      </p:sp>
      <p:sp>
        <p:nvSpPr>
          <p:cNvPr id="29700" name="Прямоугольник 5"/>
          <p:cNvSpPr>
            <a:spLocks noChangeArrowheads="1"/>
          </p:cNvSpPr>
          <p:nvPr/>
        </p:nvSpPr>
        <p:spPr bwMode="auto">
          <a:xfrm>
            <a:off x="285750" y="142875"/>
            <a:ext cx="8858250" cy="830263"/>
          </a:xfrm>
          <a:prstGeom prst="rect">
            <a:avLst/>
          </a:prstGeom>
          <a:noFill/>
          <a:ln w="9525">
            <a:noFill/>
            <a:miter lim="800000"/>
            <a:headEnd/>
            <a:tailEnd/>
          </a:ln>
        </p:spPr>
        <p:txBody>
          <a:bodyPr>
            <a:spAutoFit/>
          </a:bodyPr>
          <a:lstStyle/>
          <a:p>
            <a:r>
              <a:rPr lang="uk-UA" sz="2400">
                <a:solidFill>
                  <a:schemeClr val="bg1"/>
                </a:solidFill>
                <a:latin typeface="Times New Roman" pitchFamily="18" charset="0"/>
                <a:cs typeface="Times New Roman" pitchFamily="18" charset="0"/>
              </a:rPr>
              <a:t>Ір</a:t>
            </a:r>
            <a:r>
              <a:rPr lang="ru-RU" sz="2400">
                <a:solidFill>
                  <a:schemeClr val="bg1"/>
                </a:solidFill>
                <a:latin typeface="Times New Roman" pitchFamily="18" charset="0"/>
                <a:cs typeface="Times New Roman" pitchFamily="18" charset="0"/>
              </a:rPr>
              <a:t>ландський письменник Джеймс Джойс (1882 - 1941) стоїть біля витоків всієї модерністської та постмодерністської літератури. </a:t>
            </a:r>
            <a:endParaRPr lang="ru-RU" sz="2400">
              <a:latin typeface="Calibri" pitchFamily="34" charset="0"/>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1" name="Picture 5" descr="ebook Gens de Dublin - Mult - Zebook.com"/>
          <p:cNvPicPr>
            <a:picLocks noChangeAspect="1" noChangeArrowheads="1"/>
          </p:cNvPicPr>
          <p:nvPr/>
        </p:nvPicPr>
        <p:blipFill>
          <a:blip r:embed="rId2"/>
          <a:srcRect/>
          <a:stretch>
            <a:fillRect/>
          </a:stretch>
        </p:blipFill>
        <p:spPr bwMode="auto">
          <a:xfrm>
            <a:off x="5500688" y="0"/>
            <a:ext cx="3643312" cy="6872288"/>
          </a:xfrm>
          <a:prstGeom prst="rect">
            <a:avLst/>
          </a:prstGeom>
          <a:noFill/>
          <a:ln w="9525">
            <a:noFill/>
            <a:miter lim="800000"/>
            <a:headEnd/>
            <a:tailEnd/>
          </a:ln>
        </p:spPr>
      </p:pic>
      <p:sp>
        <p:nvSpPr>
          <p:cNvPr id="30722" name="Rectangle 6"/>
          <p:cNvSpPr>
            <a:spLocks noChangeArrowheads="1"/>
          </p:cNvSpPr>
          <p:nvPr/>
        </p:nvSpPr>
        <p:spPr bwMode="auto">
          <a:xfrm>
            <a:off x="0" y="0"/>
            <a:ext cx="5651500" cy="6664325"/>
          </a:xfrm>
          <a:prstGeom prst="rect">
            <a:avLst/>
          </a:prstGeom>
          <a:noFill/>
          <a:ln w="9525">
            <a:noFill/>
            <a:miter lim="800000"/>
            <a:headEnd/>
            <a:tailEnd/>
          </a:ln>
        </p:spPr>
        <p:txBody>
          <a:bodyPr>
            <a:spAutoFit/>
          </a:bodyPr>
          <a:lstStyle/>
          <a:p>
            <a:pPr eaLnBrk="0" hangingPunct="0">
              <a:lnSpc>
                <a:spcPct val="80000"/>
              </a:lnSpc>
              <a:spcBef>
                <a:spcPct val="20000"/>
              </a:spcBef>
              <a:buFont typeface="Arial" charset="0"/>
              <a:buNone/>
            </a:pPr>
            <a:r>
              <a:rPr lang="ru-RU" b="1">
                <a:solidFill>
                  <a:schemeClr val="bg1"/>
                </a:solidFill>
              </a:rPr>
              <a:t>«Джакомо Джойс» за жанром - психологічне есе, яке характеризується невеликим об’ємом та індивідуальними думками і враженнями автора з якогось питання. </a:t>
            </a:r>
            <a:br>
              <a:rPr lang="ru-RU" b="1">
                <a:solidFill>
                  <a:schemeClr val="bg1"/>
                </a:solidFill>
              </a:rPr>
            </a:br>
            <a:r>
              <a:rPr lang="ru-RU" b="1">
                <a:solidFill>
                  <a:schemeClr val="bg1"/>
                </a:solidFill>
              </a:rPr>
              <a:t>Джакомо» написаний у 1914 році й розповідає про події, які відбувалися з самим автором, коли він заробляв собі на життя викладанням англійської мови. Реальна Амалія, дочка багатого промисловця, була ученицею Джойса.В есе автор сам стає літературним героєм..</a:t>
            </a:r>
            <a:br>
              <a:rPr lang="ru-RU" b="1">
                <a:solidFill>
                  <a:schemeClr val="bg1"/>
                </a:solidFill>
              </a:rPr>
            </a:br>
            <a:r>
              <a:rPr lang="ru-RU" b="1">
                <a:solidFill>
                  <a:schemeClr val="bg1"/>
                </a:solidFill>
              </a:rPr>
              <a:t/>
            </a:r>
            <a:br>
              <a:rPr lang="ru-RU" b="1">
                <a:solidFill>
                  <a:schemeClr val="bg1"/>
                </a:solidFill>
              </a:rPr>
            </a:br>
            <a:r>
              <a:rPr lang="ru-RU" b="1">
                <a:solidFill>
                  <a:schemeClr val="bg1"/>
                </a:solidFill>
              </a:rPr>
              <a:t>Основою твору «Джакомо» є історія кохання героя до молодої дівчини. Свої спостереження за нею, думки, спогади Джойс будує як фрагменти, як потік свідомості. І хоча розповідь має вигляд окремих уривків, складається уява про його неперевершену цілісність. </a:t>
            </a:r>
            <a:br>
              <a:rPr lang="ru-RU" b="1">
                <a:solidFill>
                  <a:schemeClr val="bg1"/>
                </a:solidFill>
              </a:rPr>
            </a:br>
            <a:r>
              <a:rPr lang="ru-RU" b="1">
                <a:solidFill>
                  <a:schemeClr val="bg1"/>
                </a:solidFill>
              </a:rPr>
              <a:t/>
            </a:r>
            <a:br>
              <a:rPr lang="ru-RU" b="1">
                <a:solidFill>
                  <a:schemeClr val="bg1"/>
                </a:solidFill>
              </a:rPr>
            </a:br>
            <a:r>
              <a:rPr lang="ru-RU" b="1">
                <a:solidFill>
                  <a:schemeClr val="bg1"/>
                </a:solidFill>
              </a:rPr>
              <a:t>Образ коханої дівчини подається автором через змалювання окремих деталей: «Бліде обличчя в ореолі пахкого хутра. Руки її сором’язливі і нервові. Вона посилає погляд у лорнет. Так: Зітхання. Сміх. Змах вій». Любов, як хвиля, поглинає обох закоханих. Картина людських взаємин передається через посмішку, торкання, поцілунок: «… щасливі слова на устах, щасливий сміх», «пучки холодні, тихі й рухливі… Дотик. Дотик».</a:t>
            </a:r>
            <a:r>
              <a:rPr lang="ru-RU"/>
              <a:t> </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7" descr="Murphy by Samuel Beckett - Reviews, Discussion, Bookclubs, L…"/>
          <p:cNvPicPr>
            <a:picLocks noChangeAspect="1" noChangeArrowheads="1"/>
          </p:cNvPicPr>
          <p:nvPr/>
        </p:nvPicPr>
        <p:blipFill>
          <a:blip r:embed="rId2"/>
          <a:srcRect/>
          <a:stretch>
            <a:fillRect/>
          </a:stretch>
        </p:blipFill>
        <p:spPr bwMode="auto">
          <a:xfrm>
            <a:off x="0" y="0"/>
            <a:ext cx="4284663" cy="6858000"/>
          </a:xfrm>
          <a:prstGeom prst="rect">
            <a:avLst/>
          </a:prstGeom>
          <a:noFill/>
          <a:ln w="9525">
            <a:noFill/>
            <a:miter lim="800000"/>
            <a:headEnd/>
            <a:tailEnd/>
          </a:ln>
        </p:spPr>
      </p:pic>
      <p:sp>
        <p:nvSpPr>
          <p:cNvPr id="31746" name="Rectangle 8"/>
          <p:cNvSpPr>
            <a:spLocks noChangeArrowheads="1"/>
          </p:cNvSpPr>
          <p:nvPr/>
        </p:nvSpPr>
        <p:spPr bwMode="auto">
          <a:xfrm>
            <a:off x="4211638" y="0"/>
            <a:ext cx="4932362" cy="7016750"/>
          </a:xfrm>
          <a:prstGeom prst="rect">
            <a:avLst/>
          </a:prstGeom>
          <a:noFill/>
          <a:ln w="9525">
            <a:noFill/>
            <a:miter lim="800000"/>
            <a:headEnd/>
            <a:tailEnd/>
          </a:ln>
        </p:spPr>
        <p:txBody>
          <a:bodyPr>
            <a:spAutoFit/>
          </a:bodyPr>
          <a:lstStyle/>
          <a:p>
            <a:r>
              <a:rPr lang="ru-RU" b="1">
                <a:solidFill>
                  <a:schemeClr val="bg1"/>
                </a:solidFill>
              </a:rPr>
              <a:t>Автор виразно змальовує погляди, жести, які створюють картину взаємин: «… оливкове довгасте лице, спокійні лагідні очі», «… бачу її округлі темні очі, сповнені страждання». Герої майже зовсім не розмовляють між собою, за них це роблять очі, руки, серця: «Вона підносить руки, силкуючись застібнути на потилиці чорну серпанкову сукню. Але хоч як натужується, це їй не вдається… </a:t>
            </a:r>
            <a:br>
              <a:rPr lang="ru-RU" b="1">
                <a:solidFill>
                  <a:schemeClr val="bg1"/>
                </a:solidFill>
              </a:rPr>
            </a:br>
            <a:r>
              <a:rPr lang="ru-RU" b="1">
                <a:solidFill>
                  <a:schemeClr val="bg1"/>
                </a:solidFill>
              </a:rPr>
              <a:t>Письменник часто звертається до цитування В. Шекспіра. У твор</a:t>
            </a:r>
            <a:r>
              <a:rPr lang="uk-UA" b="1">
                <a:solidFill>
                  <a:schemeClr val="bg1"/>
                </a:solidFill>
              </a:rPr>
              <a:t>і</a:t>
            </a:r>
            <a:r>
              <a:rPr lang="ru-RU" b="1">
                <a:solidFill>
                  <a:schemeClr val="bg1"/>
                </a:solidFill>
              </a:rPr>
              <a:t> звучать відгуки сонетів і п’єс великого митця</a:t>
            </a:r>
            <a:br>
              <a:rPr lang="ru-RU" b="1">
                <a:solidFill>
                  <a:schemeClr val="bg1"/>
                </a:solidFill>
              </a:rPr>
            </a:br>
            <a:r>
              <a:rPr lang="ru-RU" b="1">
                <a:solidFill>
                  <a:schemeClr val="bg1"/>
                </a:solidFill>
              </a:rPr>
              <a:t>Часто звучить мотив смерті й кладовища. Він наче віщує героям розлуку: «Тут гробівець її родаків, чорний надмогильний камінь, безнадійна тиша… Не помирай!» Це заклик до коханої зберегти живу душу, усвідомити вічне життя. Але подих смерті торкається героїв. Дівчина залиша світ. Та Джакомо усвідомлює, що треба жити далі, незважаючи на обставини, жити і кохати.</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571500"/>
            <a:ext cx="8967788" cy="1223963"/>
          </a:xfrm>
        </p:spPr>
        <p:txBody>
          <a:bodyPr lIns="45720" rIns="45720" anchor="t">
            <a:noAutofit/>
          </a:bodyPr>
          <a:lstStyle/>
          <a:p>
            <a:pPr algn="r" eaLnBrk="1" fontAlgn="auto" hangingPunct="1">
              <a:spcAft>
                <a:spcPts val="0"/>
              </a:spcAft>
              <a:defRPr/>
            </a:pPr>
            <a:r>
              <a:rPr lang="ru-RU" sz="7200" b="1" cap="all">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Джойс Джеймс </a:t>
            </a:r>
          </a:p>
        </p:txBody>
      </p:sp>
      <p:sp>
        <p:nvSpPr>
          <p:cNvPr id="34819" name="Подзаголовок 2"/>
          <p:cNvSpPr>
            <a:spLocks noGrp="1"/>
          </p:cNvSpPr>
          <p:nvPr>
            <p:ph type="subTitle" idx="4294967295"/>
          </p:nvPr>
        </p:nvSpPr>
        <p:spPr>
          <a:xfrm>
            <a:off x="0" y="857250"/>
            <a:ext cx="6480175" cy="1752600"/>
          </a:xfrm>
        </p:spPr>
        <p:txBody>
          <a:bodyPr tIns="0" rIns="45720" bIns="0" anchor="b"/>
          <a:lstStyle/>
          <a:p>
            <a:pPr marL="0" indent="0" algn="ctr" eaLnBrk="1" hangingPunct="1">
              <a:buFontTx/>
              <a:buNone/>
            </a:pPr>
            <a:r>
              <a:rPr lang="ru-RU" sz="3700" smtClean="0"/>
              <a:t>1882-1941</a:t>
            </a:r>
          </a:p>
        </p:txBody>
      </p:sp>
      <p:pic>
        <p:nvPicPr>
          <p:cNvPr id="18434" name="Picture 2" descr="http://www.gazetadopovo.com.br/midia/tn_620_600_james_joyce_1102!.jpg"/>
          <p:cNvPicPr>
            <a:picLocks noChangeAspect="1" noChangeArrowheads="1"/>
          </p:cNvPicPr>
          <p:nvPr/>
        </p:nvPicPr>
        <p:blipFill>
          <a:blip r:embed="rId2"/>
          <a:srcRect/>
          <a:stretch>
            <a:fillRect/>
          </a:stretch>
        </p:blipFill>
        <p:spPr bwMode="auto">
          <a:xfrm>
            <a:off x="179388" y="2924175"/>
            <a:ext cx="4681537" cy="36845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340" name="Rectangle 5"/>
          <p:cNvSpPr>
            <a:spLocks noChangeArrowheads="1"/>
          </p:cNvSpPr>
          <p:nvPr/>
        </p:nvSpPr>
        <p:spPr bwMode="auto">
          <a:xfrm>
            <a:off x="5219700" y="3433763"/>
            <a:ext cx="3779838" cy="2835275"/>
          </a:xfrm>
          <a:prstGeom prst="rect">
            <a:avLst/>
          </a:prstGeom>
          <a:noFill/>
          <a:ln w="9525">
            <a:noFill/>
            <a:miter lim="800000"/>
            <a:headEnd/>
            <a:tailEnd/>
          </a:ln>
        </p:spPr>
        <p:txBody>
          <a:bodyPr anchor="ctr">
            <a:spAutoFit/>
          </a:bodyPr>
          <a:lstStyle/>
          <a:p>
            <a:r>
              <a:rPr lang="ru-RU" sz="2000">
                <a:solidFill>
                  <a:schemeClr val="bg1"/>
                </a:solidFill>
              </a:rPr>
              <a:t>Прізвище Джойс в перекладі з французької — радісний; і тому письменник, який дивився в корінь будь-якого слова, вважав своїми одноймевцями французького герцога де Жузйє, а також австрійського доктора Фрейда</a:t>
            </a:r>
            <a:r>
              <a:rPr lang="ru-RU"/>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69"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3286125" y="6572250"/>
            <a:ext cx="2495550" cy="285750"/>
          </a:xfrm>
          <a:prstGeom prst="rect">
            <a:avLst/>
          </a:prstGeom>
          <a:noFill/>
          <a:ln w="9525">
            <a:noFill/>
            <a:miter lim="800000"/>
            <a:headEnd/>
            <a:tailEnd/>
          </a:ln>
        </p:spPr>
      </p:pic>
      <p:pic>
        <p:nvPicPr>
          <p:cNvPr id="27650" name="Picture 2" descr="C:\Documents and Settings\Lena\Рабочий стол\Дж Джойс\Grave_James_Joyce.jpg"/>
          <p:cNvPicPr>
            <a:picLocks noChangeAspect="1" noChangeArrowheads="1"/>
          </p:cNvPicPr>
          <p:nvPr/>
        </p:nvPicPr>
        <p:blipFill>
          <a:blip r:embed="rId3" cstate="print"/>
          <a:srcRect/>
          <a:stretch>
            <a:fillRect/>
          </a:stretch>
        </p:blipFill>
        <p:spPr bwMode="auto">
          <a:xfrm>
            <a:off x="357158" y="285728"/>
            <a:ext cx="4018370" cy="5357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1" name="Picture 3" descr="C:\Documents and Settings\Lena\Рабочий стол\Дж Джойс\James Joyce statue at his grave, Zurich 2009.jpg"/>
          <p:cNvPicPr>
            <a:picLocks noChangeAspect="1" noChangeArrowheads="1"/>
          </p:cNvPicPr>
          <p:nvPr/>
        </p:nvPicPr>
        <p:blipFill>
          <a:blip r:embed="rId4" cstate="print"/>
          <a:srcRect/>
          <a:stretch>
            <a:fillRect/>
          </a:stretch>
        </p:blipFill>
        <p:spPr bwMode="auto">
          <a:xfrm>
            <a:off x="4857752" y="1000108"/>
            <a:ext cx="4012434" cy="535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57158" y="5857892"/>
            <a:ext cx="4000496"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uk-UA" sz="2000" b="1" dirty="0">
                <a:solidFill>
                  <a:schemeClr val="bg1"/>
                </a:solidFill>
              </a:rPr>
              <a:t>Цюріх. Пам’ятник на могилі </a:t>
            </a:r>
            <a:r>
              <a:rPr lang="uk-UA" sz="2000" b="1" dirty="0" err="1">
                <a:solidFill>
                  <a:schemeClr val="bg1"/>
                </a:solidFill>
              </a:rPr>
              <a:t>Дж.Джойса</a:t>
            </a:r>
            <a:endParaRPr lang="ru-RU" sz="2000" b="1" dirty="0">
              <a:solidFill>
                <a:schemeClr val="bg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800" decel="100000"/>
                                        <p:tgtEl>
                                          <p:spTgt spid="27650"/>
                                        </p:tgtEl>
                                      </p:cBhvr>
                                    </p:animEffect>
                                    <p:anim calcmode="lin" valueType="num">
                                      <p:cBhvr>
                                        <p:cTn id="8" dur="800" decel="100000" fill="hold"/>
                                        <p:tgtEl>
                                          <p:spTgt spid="27650"/>
                                        </p:tgtEl>
                                        <p:attrNameLst>
                                          <p:attrName>style.rotation</p:attrName>
                                        </p:attrNameLst>
                                      </p:cBhvr>
                                      <p:tavLst>
                                        <p:tav tm="0">
                                          <p:val>
                                            <p:fltVal val="-90"/>
                                          </p:val>
                                        </p:tav>
                                        <p:tav tm="100000">
                                          <p:val>
                                            <p:fltVal val="0"/>
                                          </p:val>
                                        </p:tav>
                                      </p:tavLst>
                                    </p:anim>
                                    <p:anim calcmode="lin" valueType="num">
                                      <p:cBhvr>
                                        <p:cTn id="9" dur="800" decel="100000" fill="hold"/>
                                        <p:tgtEl>
                                          <p:spTgt spid="27650"/>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27651"/>
                                        </p:tgtEl>
                                        <p:attrNameLst>
                                          <p:attrName>style.visibility</p:attrName>
                                        </p:attrNameLst>
                                      </p:cBhvr>
                                      <p:to>
                                        <p:strVal val="visible"/>
                                      </p:to>
                                    </p:set>
                                    <p:animEffect transition="in" filter="fade">
                                      <p:cBhvr>
                                        <p:cTn id="29" dur="800" decel="100000"/>
                                        <p:tgtEl>
                                          <p:spTgt spid="27651"/>
                                        </p:tgtEl>
                                      </p:cBhvr>
                                    </p:animEffect>
                                    <p:anim calcmode="lin" valueType="num">
                                      <p:cBhvr>
                                        <p:cTn id="30" dur="800" decel="100000" fill="hold"/>
                                        <p:tgtEl>
                                          <p:spTgt spid="27651"/>
                                        </p:tgtEl>
                                        <p:attrNameLst>
                                          <p:attrName>style.rotation</p:attrName>
                                        </p:attrNameLst>
                                      </p:cBhvr>
                                      <p:tavLst>
                                        <p:tav tm="0">
                                          <p:val>
                                            <p:fltVal val="-90"/>
                                          </p:val>
                                        </p:tav>
                                        <p:tav tm="100000">
                                          <p:val>
                                            <p:fltVal val="0"/>
                                          </p:val>
                                        </p:tav>
                                      </p:tavLst>
                                    </p:anim>
                                    <p:anim calcmode="lin" valueType="num">
                                      <p:cBhvr>
                                        <p:cTn id="31" dur="800" decel="100000" fill="hold"/>
                                        <p:tgtEl>
                                          <p:spTgt spid="27651"/>
                                        </p:tgtEl>
                                        <p:attrNameLst>
                                          <p:attrName>ppt_x</p:attrName>
                                        </p:attrNameLst>
                                      </p:cBhvr>
                                      <p:tavLst>
                                        <p:tav tm="0">
                                          <p:val>
                                            <p:strVal val="#ppt_x+0.4"/>
                                          </p:val>
                                        </p:tav>
                                        <p:tav tm="100000">
                                          <p:val>
                                            <p:strVal val="#ppt_x-0.05"/>
                                          </p:val>
                                        </p:tav>
                                      </p:tavLst>
                                    </p:anim>
                                    <p:anim calcmode="lin" valueType="num">
                                      <p:cBhvr>
                                        <p:cTn id="32" dur="800" decel="100000" fill="hold"/>
                                        <p:tgtEl>
                                          <p:spTgt spid="2765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C:\Documents and Settings\Lena\Рабочий стол\Дж Джойс\T7dj.jpeg"/>
          <p:cNvPicPr>
            <a:picLocks noChangeAspect="1" noChangeArrowheads="1"/>
          </p:cNvPicPr>
          <p:nvPr/>
        </p:nvPicPr>
        <p:blipFill>
          <a:blip r:embed="rId2" cstate="print"/>
          <a:srcRect/>
          <a:stretch>
            <a:fillRect/>
          </a:stretch>
        </p:blipFill>
        <p:spPr bwMode="auto">
          <a:xfrm>
            <a:off x="0" y="3875503"/>
            <a:ext cx="3976662" cy="2982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9" name="Picture 5" descr="C:\Documents and Settings\Lena\Рабочий стол\Дж Джойс\Бюст Джеймс Джойс в Зеленому Св. Стефана, Дублін.jpg"/>
          <p:cNvPicPr>
            <a:picLocks noChangeAspect="1" noChangeArrowheads="1"/>
          </p:cNvPicPr>
          <p:nvPr/>
        </p:nvPicPr>
        <p:blipFill>
          <a:blip r:embed="rId3" cstate="print"/>
          <a:srcRect/>
          <a:stretch>
            <a:fillRect/>
          </a:stretch>
        </p:blipFill>
        <p:spPr bwMode="auto">
          <a:xfrm>
            <a:off x="0" y="-1"/>
            <a:ext cx="3286116" cy="2398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0" name="Picture 6" descr="C:\Documents and Settings\Lena\Рабочий стол\Дж Джойс\P1000810.jpg"/>
          <p:cNvPicPr>
            <a:picLocks noChangeAspect="1" noChangeArrowheads="1"/>
          </p:cNvPicPr>
          <p:nvPr/>
        </p:nvPicPr>
        <p:blipFill>
          <a:blip r:embed="rId4" cstate="print"/>
          <a:srcRect/>
          <a:stretch>
            <a:fillRect/>
          </a:stretch>
        </p:blipFill>
        <p:spPr bwMode="auto">
          <a:xfrm>
            <a:off x="5643570" y="214290"/>
            <a:ext cx="2308909"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1" name="Picture 7" descr="C:\Documents and Settings\Lena\Рабочий стол\Дж Джойс\в Хорватии .jpg"/>
          <p:cNvPicPr>
            <a:picLocks noChangeAspect="1" noChangeArrowheads="1"/>
          </p:cNvPicPr>
          <p:nvPr/>
        </p:nvPicPr>
        <p:blipFill>
          <a:blip r:embed="rId5" cstate="print"/>
          <a:srcRect/>
          <a:stretch>
            <a:fillRect/>
          </a:stretch>
        </p:blipFill>
        <p:spPr bwMode="auto">
          <a:xfrm>
            <a:off x="4572000" y="3929042"/>
            <a:ext cx="2928958"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2" name="Picture 8" descr="C:\Documents and Settings\Lena\Рабочий стол\Дж Джойс\J.Joyce_big.jpg"/>
          <p:cNvPicPr>
            <a:picLocks noChangeAspect="1" noChangeArrowheads="1"/>
          </p:cNvPicPr>
          <p:nvPr/>
        </p:nvPicPr>
        <p:blipFill>
          <a:blip r:embed="rId6" cstate="print"/>
          <a:srcRect b="4159"/>
          <a:stretch>
            <a:fillRect/>
          </a:stretch>
        </p:blipFill>
        <p:spPr bwMode="auto">
          <a:xfrm>
            <a:off x="500034" y="1857364"/>
            <a:ext cx="2643174" cy="189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5" name="Picture 11"/>
          <p:cNvPicPr>
            <a:picLocks noChangeAspect="1" noChangeArrowheads="1"/>
          </p:cNvPicPr>
          <p:nvPr/>
        </p:nvPicPr>
        <p:blipFill>
          <a:blip r:embed="rId7" cstate="print"/>
          <a:srcRect/>
          <a:stretch>
            <a:fillRect/>
          </a:stretch>
        </p:blipFill>
        <p:spPr bwMode="auto">
          <a:xfrm>
            <a:off x="3286116" y="357166"/>
            <a:ext cx="1928826"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7" name="Picture 3" descr="C:\Documents and Settings\Lena\Рабочий стол\Дж Джойс\0_3e1cb_7d70b306_LДжеймс Джойс, Москва, памятник.jpeg"/>
          <p:cNvPicPr>
            <a:picLocks noChangeAspect="1" noChangeArrowheads="1"/>
          </p:cNvPicPr>
          <p:nvPr/>
        </p:nvPicPr>
        <p:blipFill>
          <a:blip r:embed="rId8" cstate="print"/>
          <a:srcRect/>
          <a:stretch>
            <a:fillRect/>
          </a:stretch>
        </p:blipFill>
        <p:spPr bwMode="auto">
          <a:xfrm>
            <a:off x="7143768" y="2500306"/>
            <a:ext cx="1785950" cy="3832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3" name="Picture 9" descr="C:\Documents and Settings\Lena\Рабочий стол\Дж Джойс\220px-Joyce_in_TriesteСтатуя Джойса в Трієсті..jpg"/>
          <p:cNvPicPr>
            <a:picLocks noChangeAspect="1" noChangeArrowheads="1"/>
          </p:cNvPicPr>
          <p:nvPr/>
        </p:nvPicPr>
        <p:blipFill>
          <a:blip r:embed="rId9" cstate="print"/>
          <a:srcRect/>
          <a:stretch>
            <a:fillRect/>
          </a:stretch>
        </p:blipFill>
        <p:spPr bwMode="auto">
          <a:xfrm>
            <a:off x="3714744" y="2571744"/>
            <a:ext cx="2000232" cy="276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p:cTn id="13" dur="500" fill="hold"/>
                                        <p:tgtEl>
                                          <p:spTgt spid="26627"/>
                                        </p:tgtEl>
                                        <p:attrNameLst>
                                          <p:attrName>ppt_w</p:attrName>
                                        </p:attrNameLst>
                                      </p:cBhvr>
                                      <p:tavLst>
                                        <p:tav tm="0">
                                          <p:val>
                                            <p:fltVal val="0"/>
                                          </p:val>
                                        </p:tav>
                                        <p:tav tm="100000">
                                          <p:val>
                                            <p:strVal val="#ppt_w"/>
                                          </p:val>
                                        </p:tav>
                                      </p:tavLst>
                                    </p:anim>
                                    <p:anim calcmode="lin" valueType="num">
                                      <p:cBhvr>
                                        <p:cTn id="14"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p:cTn id="19" dur="500" fill="hold"/>
                                        <p:tgtEl>
                                          <p:spTgt spid="26629"/>
                                        </p:tgtEl>
                                        <p:attrNameLst>
                                          <p:attrName>ppt_w</p:attrName>
                                        </p:attrNameLst>
                                      </p:cBhvr>
                                      <p:tavLst>
                                        <p:tav tm="0">
                                          <p:val>
                                            <p:fltVal val="0"/>
                                          </p:val>
                                        </p:tav>
                                        <p:tav tm="100000">
                                          <p:val>
                                            <p:strVal val="#ppt_w"/>
                                          </p:val>
                                        </p:tav>
                                      </p:tavLst>
                                    </p:anim>
                                    <p:anim calcmode="lin" valueType="num">
                                      <p:cBhvr>
                                        <p:cTn id="20" dur="500" fill="hold"/>
                                        <p:tgtEl>
                                          <p:spTgt spid="2662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p:cTn id="25" dur="500" fill="hold"/>
                                        <p:tgtEl>
                                          <p:spTgt spid="26630"/>
                                        </p:tgtEl>
                                        <p:attrNameLst>
                                          <p:attrName>ppt_w</p:attrName>
                                        </p:attrNameLst>
                                      </p:cBhvr>
                                      <p:tavLst>
                                        <p:tav tm="0">
                                          <p:val>
                                            <p:fltVal val="0"/>
                                          </p:val>
                                        </p:tav>
                                        <p:tav tm="100000">
                                          <p:val>
                                            <p:strVal val="#ppt_w"/>
                                          </p:val>
                                        </p:tav>
                                      </p:tavLst>
                                    </p:anim>
                                    <p:anim calcmode="lin" valueType="num">
                                      <p:cBhvr>
                                        <p:cTn id="26" dur="500" fill="hold"/>
                                        <p:tgtEl>
                                          <p:spTgt spid="2663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6631"/>
                                        </p:tgtEl>
                                        <p:attrNameLst>
                                          <p:attrName>style.visibility</p:attrName>
                                        </p:attrNameLst>
                                      </p:cBhvr>
                                      <p:to>
                                        <p:strVal val="visible"/>
                                      </p:to>
                                    </p:set>
                                    <p:anim calcmode="lin" valueType="num">
                                      <p:cBhvr>
                                        <p:cTn id="31" dur="500" fill="hold"/>
                                        <p:tgtEl>
                                          <p:spTgt spid="26631"/>
                                        </p:tgtEl>
                                        <p:attrNameLst>
                                          <p:attrName>ppt_w</p:attrName>
                                        </p:attrNameLst>
                                      </p:cBhvr>
                                      <p:tavLst>
                                        <p:tav tm="0">
                                          <p:val>
                                            <p:fltVal val="0"/>
                                          </p:val>
                                        </p:tav>
                                        <p:tav tm="100000">
                                          <p:val>
                                            <p:strVal val="#ppt_w"/>
                                          </p:val>
                                        </p:tav>
                                      </p:tavLst>
                                    </p:anim>
                                    <p:anim calcmode="lin" valueType="num">
                                      <p:cBhvr>
                                        <p:cTn id="32" dur="500" fill="hold"/>
                                        <p:tgtEl>
                                          <p:spTgt spid="2663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 calcmode="lin" valueType="num">
                                      <p:cBhvr>
                                        <p:cTn id="37" dur="500" fill="hold"/>
                                        <p:tgtEl>
                                          <p:spTgt spid="26632"/>
                                        </p:tgtEl>
                                        <p:attrNameLst>
                                          <p:attrName>ppt_w</p:attrName>
                                        </p:attrNameLst>
                                      </p:cBhvr>
                                      <p:tavLst>
                                        <p:tav tm="0">
                                          <p:val>
                                            <p:fltVal val="0"/>
                                          </p:val>
                                        </p:tav>
                                        <p:tav tm="100000">
                                          <p:val>
                                            <p:strVal val="#ppt_w"/>
                                          </p:val>
                                        </p:tav>
                                      </p:tavLst>
                                    </p:anim>
                                    <p:anim calcmode="lin" valueType="num">
                                      <p:cBhvr>
                                        <p:cTn id="38" dur="500" fill="hold"/>
                                        <p:tgtEl>
                                          <p:spTgt spid="2663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26633"/>
                                        </p:tgtEl>
                                        <p:attrNameLst>
                                          <p:attrName>style.visibility</p:attrName>
                                        </p:attrNameLst>
                                      </p:cBhvr>
                                      <p:to>
                                        <p:strVal val="visible"/>
                                      </p:to>
                                    </p:set>
                                    <p:animEffect transition="in" filter="fade">
                                      <p:cBhvr>
                                        <p:cTn id="43" dur="800" decel="100000"/>
                                        <p:tgtEl>
                                          <p:spTgt spid="26633"/>
                                        </p:tgtEl>
                                      </p:cBhvr>
                                    </p:animEffect>
                                    <p:anim calcmode="lin" valueType="num">
                                      <p:cBhvr>
                                        <p:cTn id="44" dur="800" decel="100000" fill="hold"/>
                                        <p:tgtEl>
                                          <p:spTgt spid="26633"/>
                                        </p:tgtEl>
                                        <p:attrNameLst>
                                          <p:attrName>style.rotation</p:attrName>
                                        </p:attrNameLst>
                                      </p:cBhvr>
                                      <p:tavLst>
                                        <p:tav tm="0">
                                          <p:val>
                                            <p:fltVal val="-90"/>
                                          </p:val>
                                        </p:tav>
                                        <p:tav tm="100000">
                                          <p:val>
                                            <p:fltVal val="0"/>
                                          </p:val>
                                        </p:tav>
                                      </p:tavLst>
                                    </p:anim>
                                    <p:anim calcmode="lin" valueType="num">
                                      <p:cBhvr>
                                        <p:cTn id="45" dur="800" decel="100000" fill="hold"/>
                                        <p:tgtEl>
                                          <p:spTgt spid="26633"/>
                                        </p:tgtEl>
                                        <p:attrNameLst>
                                          <p:attrName>ppt_x</p:attrName>
                                        </p:attrNameLst>
                                      </p:cBhvr>
                                      <p:tavLst>
                                        <p:tav tm="0">
                                          <p:val>
                                            <p:strVal val="#ppt_x+0.4"/>
                                          </p:val>
                                        </p:tav>
                                        <p:tav tm="100000">
                                          <p:val>
                                            <p:strVal val="#ppt_x-0.05"/>
                                          </p:val>
                                        </p:tav>
                                      </p:tavLst>
                                    </p:anim>
                                    <p:anim calcmode="lin" valueType="num">
                                      <p:cBhvr>
                                        <p:cTn id="46" dur="800" decel="100000" fill="hold"/>
                                        <p:tgtEl>
                                          <p:spTgt spid="2663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663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663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26635"/>
                                        </p:tgtEl>
                                        <p:attrNameLst>
                                          <p:attrName>style.visibility</p:attrName>
                                        </p:attrNameLst>
                                      </p:cBhvr>
                                      <p:to>
                                        <p:strVal val="visible"/>
                                      </p:to>
                                    </p:set>
                                    <p:animEffect transition="in" filter="fade">
                                      <p:cBhvr>
                                        <p:cTn id="53" dur="800" decel="100000"/>
                                        <p:tgtEl>
                                          <p:spTgt spid="26635"/>
                                        </p:tgtEl>
                                      </p:cBhvr>
                                    </p:animEffect>
                                    <p:anim calcmode="lin" valueType="num">
                                      <p:cBhvr>
                                        <p:cTn id="54" dur="800" decel="100000" fill="hold"/>
                                        <p:tgtEl>
                                          <p:spTgt spid="26635"/>
                                        </p:tgtEl>
                                        <p:attrNameLst>
                                          <p:attrName>style.rotation</p:attrName>
                                        </p:attrNameLst>
                                      </p:cBhvr>
                                      <p:tavLst>
                                        <p:tav tm="0">
                                          <p:val>
                                            <p:fltVal val="-90"/>
                                          </p:val>
                                        </p:tav>
                                        <p:tav tm="100000">
                                          <p:val>
                                            <p:fltVal val="0"/>
                                          </p:val>
                                        </p:tav>
                                      </p:tavLst>
                                    </p:anim>
                                    <p:anim calcmode="lin" valueType="num">
                                      <p:cBhvr>
                                        <p:cTn id="55" dur="800" decel="100000" fill="hold"/>
                                        <p:tgtEl>
                                          <p:spTgt spid="26635"/>
                                        </p:tgtEl>
                                        <p:attrNameLst>
                                          <p:attrName>ppt_x</p:attrName>
                                        </p:attrNameLst>
                                      </p:cBhvr>
                                      <p:tavLst>
                                        <p:tav tm="0">
                                          <p:val>
                                            <p:strVal val="#ppt_x+0.4"/>
                                          </p:val>
                                        </p:tav>
                                        <p:tav tm="100000">
                                          <p:val>
                                            <p:strVal val="#ppt_x-0.05"/>
                                          </p:val>
                                        </p:tav>
                                      </p:tavLst>
                                    </p:anim>
                                    <p:anim calcmode="lin" valueType="num">
                                      <p:cBhvr>
                                        <p:cTn id="56" dur="800" decel="100000" fill="hold"/>
                                        <p:tgtEl>
                                          <p:spTgt spid="2663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663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66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7"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3071813" y="6215063"/>
            <a:ext cx="2495550" cy="285750"/>
          </a:xfrm>
          <a:prstGeom prst="rect">
            <a:avLst/>
          </a:prstGeom>
          <a:noFill/>
          <a:ln w="9525">
            <a:noFill/>
            <a:miter lim="800000"/>
            <a:headEnd/>
            <a:tailEnd/>
          </a:ln>
        </p:spPr>
      </p:pic>
      <p:sp>
        <p:nvSpPr>
          <p:cNvPr id="34818" name="Прямоугольник 3"/>
          <p:cNvSpPr>
            <a:spLocks noChangeArrowheads="1"/>
          </p:cNvSpPr>
          <p:nvPr/>
        </p:nvSpPr>
        <p:spPr bwMode="auto">
          <a:xfrm>
            <a:off x="2000250" y="285750"/>
            <a:ext cx="5429250" cy="5294313"/>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Університетський коледж Дубліна (</a:t>
            </a:r>
            <a:r>
              <a:rPr lang="en-US" sz="2600">
                <a:solidFill>
                  <a:schemeClr val="bg1"/>
                </a:solidFill>
                <a:latin typeface="Times New Roman" pitchFamily="18" charset="0"/>
                <a:cs typeface="Times New Roman" pitchFamily="18" charset="0"/>
              </a:rPr>
              <a:t>University College Dublin) </a:t>
            </a:r>
            <a:r>
              <a:rPr lang="ru-RU" sz="2600">
                <a:solidFill>
                  <a:schemeClr val="bg1"/>
                </a:solidFill>
                <a:latin typeface="Times New Roman" pitchFamily="18" charset="0"/>
                <a:cs typeface="Times New Roman" pitchFamily="18" charset="0"/>
              </a:rPr>
              <a:t>щороку присуджує премію пам'яті Джеймса Джойса за літературні досягнення. У 2008 році вона дісталася індійсько-британському письменнику Салману Рушді (</a:t>
            </a:r>
            <a:r>
              <a:rPr lang="en-US" sz="2600">
                <a:solidFill>
                  <a:schemeClr val="bg1"/>
                </a:solidFill>
                <a:latin typeface="Times New Roman" pitchFamily="18" charset="0"/>
                <a:cs typeface="Times New Roman" pitchFamily="18" charset="0"/>
              </a:rPr>
              <a:t>Salman Rushdie), </a:t>
            </a:r>
            <a:r>
              <a:rPr lang="ru-RU" sz="2600">
                <a:solidFill>
                  <a:schemeClr val="bg1"/>
                </a:solidFill>
                <a:latin typeface="Times New Roman" pitchFamily="18" charset="0"/>
                <a:cs typeface="Times New Roman" pitchFamily="18" charset="0"/>
              </a:rPr>
              <a:t>автору «Сатанинських віршів» та «Дітей півночі». На церемонії нагородження премією Рушді заявив, що Джойс був джерелом його творчого натхнення та зразком роботи з літературною мовою.</a:t>
            </a:r>
          </a:p>
        </p:txBody>
      </p:sp>
      <p:pic>
        <p:nvPicPr>
          <p:cNvPr id="25602" name="Picture 2" descr="C:\Documents and Settings\Lena\Рабочий стол\Дж Джойс\james_joyce_website.jpg"/>
          <p:cNvPicPr>
            <a:picLocks noChangeAspect="1" noChangeArrowheads="1"/>
          </p:cNvPicPr>
          <p:nvPr/>
        </p:nvPicPr>
        <p:blipFill>
          <a:blip r:embed="rId3" cstate="print"/>
          <a:srcRect/>
          <a:stretch>
            <a:fillRect/>
          </a:stretch>
        </p:blipFill>
        <p:spPr bwMode="auto">
          <a:xfrm>
            <a:off x="7643834" y="357166"/>
            <a:ext cx="1219200" cy="192563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3" name="Picture 3" descr="C:\Documents and Settings\Lena\Рабочий стол\Дж Джойс\im  ages.jpeg"/>
          <p:cNvPicPr>
            <a:picLocks noChangeAspect="1" noChangeArrowheads="1"/>
          </p:cNvPicPr>
          <p:nvPr/>
        </p:nvPicPr>
        <p:blipFill>
          <a:blip r:embed="rId4" cstate="print"/>
          <a:srcRect/>
          <a:stretch>
            <a:fillRect/>
          </a:stretch>
        </p:blipFill>
        <p:spPr bwMode="auto">
          <a:xfrm>
            <a:off x="285720" y="3857628"/>
            <a:ext cx="1647825" cy="277177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4" name="Picture 4" descr="C:\Documents and Settings\Lena\Рабочий стол\Дж Джойс\shem_the_penman_james_joyce.jpg"/>
          <p:cNvPicPr>
            <a:picLocks noChangeAspect="1" noChangeArrowheads="1"/>
          </p:cNvPicPr>
          <p:nvPr/>
        </p:nvPicPr>
        <p:blipFill>
          <a:blip r:embed="rId5" cstate="print"/>
          <a:srcRect l="5286" t="6614" r="2643"/>
          <a:stretch>
            <a:fillRect/>
          </a:stretch>
        </p:blipFill>
        <p:spPr bwMode="auto">
          <a:xfrm>
            <a:off x="7305625" y="4322913"/>
            <a:ext cx="1787084" cy="253508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Lena\Рабочий стол\Дж Джойс\sidebar_logo.gif"/>
          <p:cNvPicPr>
            <a:picLocks noChangeAspect="1" noChangeArrowheads="1"/>
          </p:cNvPicPr>
          <p:nvPr/>
        </p:nvPicPr>
        <p:blipFill>
          <a:blip r:embed="rId6" cstate="print"/>
          <a:srcRect/>
          <a:stretch>
            <a:fillRect/>
          </a:stretch>
        </p:blipFill>
        <p:spPr bwMode="auto">
          <a:xfrm>
            <a:off x="122935" y="357166"/>
            <a:ext cx="1932339" cy="2357454"/>
          </a:xfrm>
          <a:prstGeom prst="roundRect">
            <a:avLst/>
          </a:prstGeom>
          <a:noFill/>
          <a:ln w="19050">
            <a:solidFill>
              <a:schemeClr val="bg1"/>
            </a:solid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457200" y="1447800"/>
            <a:ext cx="8229600" cy="4678363"/>
          </a:xfrm>
        </p:spPr>
        <p:txBody>
          <a:bodyPr/>
          <a:lstStyle/>
          <a:p>
            <a:pPr>
              <a:buFont typeface="Wingdings 2" pitchFamily="18" charset="2"/>
              <a:buNone/>
            </a:pPr>
            <a:r>
              <a:rPr lang="uk-UA" smtClean="0">
                <a:latin typeface="Arial" charset="0"/>
              </a:rPr>
              <a:t>Виконали :</a:t>
            </a:r>
          </a:p>
          <a:p>
            <a:pPr>
              <a:buFont typeface="Wingdings 2" pitchFamily="18" charset="2"/>
              <a:buNone/>
            </a:pPr>
            <a:r>
              <a:rPr lang="uk-UA" smtClean="0">
                <a:latin typeface="Arial" charset="0"/>
              </a:rPr>
              <a:t>учениці 11-Б класу</a:t>
            </a:r>
          </a:p>
          <a:p>
            <a:pPr>
              <a:buFont typeface="Wingdings 2" pitchFamily="18" charset="2"/>
              <a:buNone/>
            </a:pPr>
            <a:r>
              <a:rPr lang="uk-UA" smtClean="0">
                <a:latin typeface="Arial" charset="0"/>
              </a:rPr>
              <a:t>гімназії “Троєщина”</a:t>
            </a:r>
          </a:p>
          <a:p>
            <a:pPr>
              <a:buFont typeface="Wingdings 2" pitchFamily="18" charset="2"/>
              <a:buNone/>
            </a:pPr>
            <a:r>
              <a:rPr lang="uk-UA" smtClean="0">
                <a:latin typeface="Arial" charset="0"/>
              </a:rPr>
              <a:t>Потапова Владислава і Воскобойник Тетяна</a:t>
            </a:r>
            <a:endParaRPr lang="ru-RU" smtClean="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Заголовок 1"/>
          <p:cNvSpPr>
            <a:spLocks noGrp="1"/>
          </p:cNvSpPr>
          <p:nvPr>
            <p:ph type="title" idx="4294967295"/>
          </p:nvPr>
        </p:nvSpPr>
        <p:spPr>
          <a:xfrm>
            <a:off x="2285984" y="214290"/>
            <a:ext cx="5214942" cy="1225536"/>
          </a:xfrm>
        </p:spPr>
        <p:txBody>
          <a:bodyPr lIns="45720" rIns="45720"/>
          <a:lstStyle/>
          <a:p>
            <a:pPr eaLnBrk="1" fontAlgn="auto" hangingPunct="1">
              <a:spcAft>
                <a:spcPts val="0"/>
              </a:spcAft>
              <a:defRPr/>
            </a:pPr>
            <a:r>
              <a:rPr lang="uk-UA" sz="4800" b="1">
                <a:solidFill>
                  <a:schemeClr val="bg1"/>
                </a:solidFill>
              </a:rPr>
              <a:t>Джеймс </a:t>
            </a:r>
            <a:r>
              <a:rPr lang="uk-UA" sz="4800" b="1" err="1">
                <a:solidFill>
                  <a:schemeClr val="bg1"/>
                </a:solidFill>
              </a:rPr>
              <a:t>Джойс</a:t>
            </a:r>
            <a:r>
              <a:rPr lang="uk-UA" sz="4800" b="1">
                <a:solidFill>
                  <a:schemeClr val="bg1"/>
                </a:solidFill>
              </a:rPr>
              <a:t> -</a:t>
            </a:r>
            <a:endParaRPr lang="ru-RU" sz="4800" b="1">
              <a:solidFill>
                <a:schemeClr val="bg1"/>
              </a:solidFill>
            </a:endParaRPr>
          </a:p>
        </p:txBody>
      </p:sp>
      <p:sp>
        <p:nvSpPr>
          <p:cNvPr id="3" name="Содержимое 2"/>
          <p:cNvSpPr>
            <a:spLocks noGrp="1"/>
          </p:cNvSpPr>
          <p:nvPr>
            <p:ph idx="4294967295"/>
          </p:nvPr>
        </p:nvSpPr>
        <p:spPr>
          <a:xfrm>
            <a:off x="428596" y="2214554"/>
            <a:ext cx="7786688" cy="3328988"/>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420624" indent="-384048" eaLnBrk="1" fontAlgn="auto" hangingPunct="1">
              <a:spcAft>
                <a:spcPts val="0"/>
              </a:spcAft>
              <a:buClr>
                <a:schemeClr val="accent1"/>
              </a:buClr>
              <a:buSzPct val="80000"/>
              <a:buFont typeface="Wingdings 2"/>
              <a:buNone/>
              <a:defRPr/>
            </a:pPr>
            <a:r>
              <a:rPr lang="en-US" sz="3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uk-UA" sz="3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Письменник-модерніст</a:t>
            </a:r>
            <a:r>
              <a:rPr lang="uk-UA" sz="30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Його творчість – це масштабні експерименти з історією, часом, з лексикою, зі свідомим і підсвідомим</a:t>
            </a:r>
            <a:r>
              <a:rPr lang="uk-UA" sz="3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30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2000" fill="hold"/>
                                        <p:tgtEl>
                                          <p:spTgt spid="31747"/>
                                        </p:tgtEl>
                                        <p:attrNameLst>
                                          <p:attrName>ppt_w</p:attrName>
                                        </p:attrNameLst>
                                      </p:cBhvr>
                                      <p:tavLst>
                                        <p:tav tm="0">
                                          <p:val>
                                            <p:strVal val="#ppt_w"/>
                                          </p:val>
                                        </p:tav>
                                        <p:tav tm="100000">
                                          <p:val>
                                            <p:strVal val="#ppt_w"/>
                                          </p:val>
                                        </p:tav>
                                      </p:tavLst>
                                    </p:anim>
                                    <p:anim calcmode="lin" valueType="num">
                                      <p:cBhvr>
                                        <p:cTn id="8" dur="2000" fill="hold"/>
                                        <p:tgtEl>
                                          <p:spTgt spid="31747"/>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1747"/>
                                        </p:tgtEl>
                                        <p:attrNameLst>
                                          <p:attrName>ppt_x</p:attrName>
                                        </p:attrNameLst>
                                      </p:cBhvr>
                                      <p:tavLst>
                                        <p:tav tm="0">
                                          <p:val>
                                            <p:strVal val="#ppt_x-.4"/>
                                          </p:val>
                                        </p:tav>
                                        <p:tav tm="100000">
                                          <p:val>
                                            <p:strVal val="#ppt_x"/>
                                          </p:val>
                                        </p:tav>
                                      </p:tavLst>
                                    </p:anim>
                                    <p:anim calcmode="lin" valueType="num">
                                      <p:cBhvr>
                                        <p:cTn id="10" dur="2000" fill="hold"/>
                                        <p:tgtEl>
                                          <p:spTgt spid="31747"/>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214313" y="5857875"/>
            <a:ext cx="2495550" cy="285750"/>
          </a:xfrm>
          <a:prstGeom prst="rect">
            <a:avLst/>
          </a:prstGeom>
          <a:noFill/>
          <a:ln w="9525">
            <a:noFill/>
            <a:miter lim="800000"/>
            <a:headEnd/>
            <a:tailEnd/>
          </a:ln>
        </p:spPr>
      </p:pic>
      <p:pic>
        <p:nvPicPr>
          <p:cNvPr id="5122" name="Picture 2" descr="C:\Documents and Settings\Lena\Рабочий стол\Дж Джойс\1939JamesJoyce.jpg"/>
          <p:cNvPicPr>
            <a:picLocks noChangeAspect="1" noChangeArrowheads="1"/>
          </p:cNvPicPr>
          <p:nvPr/>
        </p:nvPicPr>
        <p:blipFill>
          <a:blip r:embed="rId3" cstate="print"/>
          <a:srcRect/>
          <a:stretch>
            <a:fillRect/>
          </a:stretch>
        </p:blipFill>
        <p:spPr bwMode="auto">
          <a:xfrm>
            <a:off x="214282" y="1857364"/>
            <a:ext cx="2581275" cy="3810000"/>
          </a:xfrm>
          <a:prstGeom prst="rect">
            <a:avLst/>
          </a:prstGeom>
          <a:ln w="127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387" name="Прямоугольник 4"/>
          <p:cNvSpPr>
            <a:spLocks noChangeArrowheads="1"/>
          </p:cNvSpPr>
          <p:nvPr/>
        </p:nvSpPr>
        <p:spPr bwMode="auto">
          <a:xfrm>
            <a:off x="2571750" y="117475"/>
            <a:ext cx="6572250" cy="6299200"/>
          </a:xfrm>
          <a:prstGeom prst="rect">
            <a:avLst/>
          </a:prstGeom>
          <a:noFill/>
          <a:ln w="9525">
            <a:noFill/>
            <a:miter lim="800000"/>
            <a:headEnd/>
            <a:tailEnd/>
          </a:ln>
        </p:spPr>
        <p:txBody>
          <a:bodyPr>
            <a:spAutoFit/>
          </a:bodyPr>
          <a:lstStyle/>
          <a:p>
            <a:pPr algn="ctr"/>
            <a:r>
              <a:rPr lang="ru-RU" sz="2400" b="1">
                <a:solidFill>
                  <a:schemeClr val="bg1"/>
                </a:solidFill>
                <a:latin typeface="Times New Roman" pitchFamily="18" charset="0"/>
                <a:cs typeface="Times New Roman" pitchFamily="18" charset="0"/>
              </a:rPr>
              <a:t>Великий ірландський письменник, уродженець Дубліна, про який, здається, сказано вже все. Цікаво було б співвіднести сумарну вагу написаного Джойсом і написаного про Джойса - в тому сенсі, на скільки порядків останнє перевищить перше. Нащадок друїдів і королів, як все його хвалькувате плем'я, вихованець єзуїтів, відщепенець в народній сім'ї, космополіт, емігрант, претендент на роль засновника, як прийнято говорити, літератур третього тисячоліття, людина найбільшою дистанції по відношенню до світу, автор чудової фрази, вкладеної в уста Стівена Дедалуса, виконуючого в його «Одіссеї» роль Телемаха: «Померти за Ірландію?</a:t>
            </a:r>
          </a:p>
          <a:p>
            <a:pPr algn="ctr"/>
            <a:r>
              <a:rPr lang="ru-RU" sz="2400" b="1">
                <a:solidFill>
                  <a:schemeClr val="bg1"/>
                </a:solidFill>
                <a:latin typeface="Times New Roman" pitchFamily="18" charset="0"/>
                <a:cs typeface="Times New Roman" pitchFamily="18" charset="0"/>
              </a:rPr>
              <a:t> Нехай Ірландія помре за мене! ».</a:t>
            </a:r>
          </a:p>
        </p:txBody>
      </p:sp>
      <p:sp>
        <p:nvSpPr>
          <p:cNvPr id="6" name="Прямоугольник 5"/>
          <p:cNvSpPr/>
          <p:nvPr/>
        </p:nvSpPr>
        <p:spPr>
          <a:xfrm>
            <a:off x="6350" y="490516"/>
            <a:ext cx="3565518" cy="1077218"/>
          </a:xfrm>
          <a:prstGeom prst="rect">
            <a:avLst/>
          </a:prstGeom>
        </p:spPr>
        <p:txBody>
          <a:bodyPr>
            <a:spAutoFit/>
          </a:bodyPr>
          <a:lstStyle/>
          <a:p>
            <a:pPr fontAlgn="auto">
              <a:spcBef>
                <a:spcPts val="0"/>
              </a:spcBef>
              <a:spcAft>
                <a:spcPts val="0"/>
              </a:spcAft>
              <a:defRPr/>
            </a:pPr>
            <a:r>
              <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cs typeface="+mn-cs"/>
              </a:rPr>
              <a:t>    Джеймс </a:t>
            </a:r>
          </a:p>
          <a:p>
            <a:pPr fontAlgn="auto">
              <a:spcBef>
                <a:spcPts val="0"/>
              </a:spcBef>
              <a:spcAft>
                <a:spcPts val="0"/>
              </a:spcAft>
              <a:defRPr/>
            </a:pPr>
            <a:r>
              <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cs typeface="+mn-cs"/>
              </a:rPr>
              <a:t>            Джойс</a:t>
            </a:r>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357188" y="5929313"/>
            <a:ext cx="2495550" cy="285750"/>
          </a:xfrm>
          <a:prstGeom prst="rect">
            <a:avLst/>
          </a:prstGeom>
          <a:noFill/>
          <a:ln w="9525">
            <a:noFill/>
            <a:miter lim="800000"/>
            <a:headEnd/>
            <a:tailEnd/>
          </a:ln>
        </p:spPr>
      </p:pic>
      <p:sp>
        <p:nvSpPr>
          <p:cNvPr id="17410" name="Прямоугольник 3"/>
          <p:cNvSpPr>
            <a:spLocks noChangeArrowheads="1"/>
          </p:cNvSpPr>
          <p:nvPr/>
        </p:nvSpPr>
        <p:spPr bwMode="auto">
          <a:xfrm>
            <a:off x="3214688" y="855663"/>
            <a:ext cx="5929312" cy="6002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Він був найстаршим з 10 дітей, що вижили; двоє з його братів і сестер померли від тифу. По батькові його сім'я походила з міста Фермой, що у графстві Корк. У 1887 році його батька, Джона Станіслауса Джойса (англ. </a:t>
            </a:r>
            <a:r>
              <a:rPr lang="en-US" sz="2400">
                <a:solidFill>
                  <a:schemeClr val="bg1"/>
                </a:solidFill>
                <a:latin typeface="Times New Roman" pitchFamily="18" charset="0"/>
                <a:cs typeface="Times New Roman" pitchFamily="18" charset="0"/>
              </a:rPr>
              <a:t>John Stanislaus Joyce), </a:t>
            </a:r>
            <a:r>
              <a:rPr lang="ru-RU" sz="2400">
                <a:solidFill>
                  <a:schemeClr val="bg1"/>
                </a:solidFill>
                <a:latin typeface="Times New Roman" pitchFamily="18" charset="0"/>
                <a:cs typeface="Times New Roman" pitchFamily="18" charset="0"/>
              </a:rPr>
              <a:t>було призначено податковим інспектором у Дубліні, і сім'я переїхала до престижного містечка Брей, що 12 миль (19 км) від Дубліна. Приблизно у цей час на маленького Джеймса напав собака, що спричинило фобію собак, якою він страждав все своє подальше життя. Також він страждав від боязні грому, який його надзвичайно забобонна тітка трактувала як ознаку Божого гніву.</a:t>
            </a:r>
          </a:p>
        </p:txBody>
      </p:sp>
      <p:pic>
        <p:nvPicPr>
          <p:cNvPr id="2050" name="Picture 2" descr="C:\Documents and Settings\Lena\Рабочий стол\Дж Джойс\Джойс в два года.jpg"/>
          <p:cNvPicPr>
            <a:picLocks noChangeAspect="1" noChangeArrowheads="1"/>
          </p:cNvPicPr>
          <p:nvPr/>
        </p:nvPicPr>
        <p:blipFill>
          <a:blip r:embed="rId3"/>
          <a:srcRect/>
          <a:stretch>
            <a:fillRect/>
          </a:stretch>
        </p:blipFill>
        <p:spPr bwMode="auto">
          <a:xfrm>
            <a:off x="214313" y="1357313"/>
            <a:ext cx="3040062" cy="4357687"/>
          </a:xfrm>
          <a:prstGeom prst="rect">
            <a:avLst/>
          </a:prstGeom>
          <a:ln w="28575">
            <a:solidFill>
              <a:schemeClr val="accent3">
                <a:lumMod val="50000"/>
              </a:schemeClr>
            </a:solidFill>
          </a:ln>
          <a:effectLst>
            <a:outerShdw blurRad="292100" dist="139700" dir="2700000" algn="tl" rotWithShape="0">
              <a:srgbClr val="333333">
                <a:alpha val="65000"/>
              </a:srgbClr>
            </a:outerShdw>
          </a:effectLst>
        </p:spPr>
      </p:pic>
      <p:sp>
        <p:nvSpPr>
          <p:cNvPr id="17412" name="Прямоугольник 5"/>
          <p:cNvSpPr>
            <a:spLocks noChangeArrowheads="1"/>
          </p:cNvSpPr>
          <p:nvPr/>
        </p:nvSpPr>
        <p:spPr bwMode="auto">
          <a:xfrm>
            <a:off x="0" y="142875"/>
            <a:ext cx="9144000" cy="830263"/>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Джеймс Августин Алоїзій Джойс народився 2 лютого 1882 року у Дублінському передмісті Ратгар у католицькій сім'ї. </a:t>
            </a:r>
            <a:endParaRPr lang="ru-RU" sz="24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3"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6286500" y="6572250"/>
            <a:ext cx="2495550" cy="285750"/>
          </a:xfrm>
          <a:prstGeom prst="rect">
            <a:avLst/>
          </a:prstGeom>
          <a:noFill/>
          <a:ln w="9525">
            <a:noFill/>
            <a:miter lim="800000"/>
            <a:headEnd/>
            <a:tailEnd/>
          </a:ln>
        </p:spPr>
      </p:pic>
      <p:sp>
        <p:nvSpPr>
          <p:cNvPr id="18434" name="Прямоугольник 3"/>
          <p:cNvSpPr>
            <a:spLocks noChangeArrowheads="1"/>
          </p:cNvSpPr>
          <p:nvPr/>
        </p:nvSpPr>
        <p:spPr bwMode="auto">
          <a:xfrm>
            <a:off x="0" y="214313"/>
            <a:ext cx="6143625" cy="6556375"/>
          </a:xfrm>
          <a:prstGeom prst="rect">
            <a:avLst/>
          </a:prstGeom>
          <a:noFill/>
          <a:ln w="9525">
            <a:noFill/>
            <a:miter lim="800000"/>
            <a:headEnd/>
            <a:tailEnd/>
          </a:ln>
        </p:spPr>
        <p:txBody>
          <a:bodyPr>
            <a:spAutoFit/>
          </a:bodyPr>
          <a:lstStyle/>
          <a:p>
            <a:pPr algn="ctr"/>
            <a:r>
              <a:rPr lang="ru-RU" sz="2100">
                <a:solidFill>
                  <a:schemeClr val="bg1"/>
                </a:solidFill>
                <a:latin typeface="Times New Roman" pitchFamily="18" charset="0"/>
                <a:cs typeface="Times New Roman" pitchFamily="18" charset="0"/>
              </a:rPr>
              <a:t>Мати Джеймса мріяла, що син стане правовірним католиком, його віддали в єзуїтський коледж. Отримана в шкільні роки гуманітарна освіта допомогла юнакові вступити до Дублінського університету, де він обрав своєю спеціальністю мови й продовжував вивчати філософію. Основною сферою юнацьких інтересів Джойса став театр, котрий відігравав важливу роль у житті Ірландії. Театрові та драматургії присвячена стаття молодого Джойса «Драма і життя». Захоплення театром підштовхнуло Джойса випробувати свої сили у драматургії. Влітку 1900 року він пише п'єсу «Блискуча кар'єра», рукопис не зберігся, але п'єса була написана під впливом Ібсена. Через рік він перекладає дві драми Гауптмана. Гауптман та Ібсен становили епоху в його житті. Водночас він також захоплювався схоластичною філософією, Ніцше, Шопегауером, французькими символістами (Верлен), театром Метерлінка, англійським естетизмом. </a:t>
            </a:r>
          </a:p>
        </p:txBody>
      </p:sp>
      <p:pic>
        <p:nvPicPr>
          <p:cNvPr id="4098" name="Picture 2" descr="C:\Documents and Settings\Lena\Рабочий стол\Дж Джойс\220px-JamesJoyce1904.jpg"/>
          <p:cNvPicPr>
            <a:picLocks noChangeAspect="1" noChangeArrowheads="1"/>
          </p:cNvPicPr>
          <p:nvPr/>
        </p:nvPicPr>
        <p:blipFill>
          <a:blip r:embed="rId3" cstate="print"/>
          <a:srcRect/>
          <a:stretch>
            <a:fillRect/>
          </a:stretch>
        </p:blipFill>
        <p:spPr bwMode="auto">
          <a:xfrm>
            <a:off x="6143636" y="142852"/>
            <a:ext cx="2794000" cy="444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6" name="Прямоугольник 5"/>
          <p:cNvSpPr>
            <a:spLocks noChangeArrowheads="1"/>
          </p:cNvSpPr>
          <p:nvPr/>
        </p:nvSpPr>
        <p:spPr bwMode="auto">
          <a:xfrm>
            <a:off x="5929313" y="4643438"/>
            <a:ext cx="3214687" cy="1754187"/>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Фотографія Джеймса Джойса зроблена приятелем, студентом Університету Коледжу Дубліна К. П. Кереном (</a:t>
            </a:r>
            <a:r>
              <a:rPr lang="en-US">
                <a:latin typeface="Times New Roman" pitchFamily="18" charset="0"/>
                <a:cs typeface="Times New Roman" pitchFamily="18" charset="0"/>
              </a:rPr>
              <a:t>Constantine P. Curran) </a:t>
            </a:r>
            <a:r>
              <a:rPr lang="ru-RU">
                <a:latin typeface="Times New Roman" pitchFamily="18" charset="0"/>
                <a:cs typeface="Times New Roman" pitchFamily="18" charset="0"/>
              </a:rPr>
              <a:t>влітку 1904</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285750" y="3357563"/>
            <a:ext cx="2495550" cy="285750"/>
          </a:xfrm>
          <a:prstGeom prst="rect">
            <a:avLst/>
          </a:prstGeom>
          <a:noFill/>
          <a:ln w="9525">
            <a:noFill/>
            <a:miter lim="800000"/>
            <a:headEnd/>
            <a:tailEnd/>
          </a:ln>
        </p:spPr>
      </p:pic>
      <p:sp>
        <p:nvSpPr>
          <p:cNvPr id="19458" name="Прямоугольник 3"/>
          <p:cNvSpPr>
            <a:spLocks noChangeArrowheads="1"/>
          </p:cNvSpPr>
          <p:nvPr/>
        </p:nvSpPr>
        <p:spPr bwMode="auto">
          <a:xfrm>
            <a:off x="3143250" y="117475"/>
            <a:ext cx="5857875" cy="4154488"/>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Після завершення коледжу, у 1903 році Джойс поїхав до Парижа «вивчати медицину», хоча насправді там він розтринькував гроші, які дала йому сім'я. Через кілька місяців перебування там він змушений був повернутися до Ірландії, оскільки його матері діагностували рак. Переживаючи за відсутність релігійних почуттів у сина, його мати безуспішно намагалася переконати його прийняти сповідь та причастя. </a:t>
            </a:r>
          </a:p>
        </p:txBody>
      </p:sp>
      <p:pic>
        <p:nvPicPr>
          <p:cNvPr id="6146" name="Picture 2" descr="C:\Documents and Settings\Lena\Рабочий стол\Дж Джойс\imagesзжлж.jpeg"/>
          <p:cNvPicPr>
            <a:picLocks noChangeAspect="1" noChangeArrowheads="1"/>
          </p:cNvPicPr>
          <p:nvPr/>
        </p:nvPicPr>
        <p:blipFill>
          <a:blip r:embed="rId3"/>
          <a:srcRect/>
          <a:stretch>
            <a:fillRect/>
          </a:stretch>
        </p:blipFill>
        <p:spPr bwMode="auto">
          <a:xfrm>
            <a:off x="285750" y="571500"/>
            <a:ext cx="2590800" cy="2500313"/>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19460" name="Прямоугольник 5"/>
          <p:cNvSpPr>
            <a:spLocks noChangeArrowheads="1"/>
          </p:cNvSpPr>
          <p:nvPr/>
        </p:nvSpPr>
        <p:spPr bwMode="auto">
          <a:xfrm>
            <a:off x="0" y="4357688"/>
            <a:ext cx="9144000" cy="1938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13 серпня вона померла, і Джойс відмовився стати на коліна та помолитися за неї разом з сім'єю. Після смерті матері він продовжував пиячити і влазити в борги. Він змушений був заробляти вчителюванням, написанням рецензій на книги та співами (у нього був чудовий тенор).</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Picture 5" descr="G:\школа\ДЛЯ ПРЕЗЕНТАЦИИ\Новая папка\64636723_razdelit.gif"/>
          <p:cNvPicPr>
            <a:picLocks noChangeAspect="1" noChangeArrowheads="1"/>
          </p:cNvPicPr>
          <p:nvPr/>
        </p:nvPicPr>
        <p:blipFill>
          <a:blip r:embed="rId2"/>
          <a:srcRect/>
          <a:stretch>
            <a:fillRect/>
          </a:stretch>
        </p:blipFill>
        <p:spPr bwMode="auto">
          <a:xfrm>
            <a:off x="5715000" y="6286500"/>
            <a:ext cx="2495550" cy="285750"/>
          </a:xfrm>
          <a:prstGeom prst="rect">
            <a:avLst/>
          </a:prstGeom>
          <a:noFill/>
          <a:ln w="9525">
            <a:noFill/>
            <a:miter lim="800000"/>
            <a:headEnd/>
            <a:tailEnd/>
          </a:ln>
        </p:spPr>
      </p:pic>
      <p:pic>
        <p:nvPicPr>
          <p:cNvPr id="5122" name="Picture 2" descr="C:\Documents and Settings\Lena\Рабочий стол\Дж Джойс\54291_1Нора Барнакль.jpg"/>
          <p:cNvPicPr>
            <a:picLocks noChangeAspect="1" noChangeArrowheads="1"/>
          </p:cNvPicPr>
          <p:nvPr/>
        </p:nvPicPr>
        <p:blipFill>
          <a:blip r:embed="rId3" cstate="print"/>
          <a:srcRect/>
          <a:stretch>
            <a:fillRect/>
          </a:stretch>
        </p:blipFill>
        <p:spPr bwMode="auto">
          <a:xfrm>
            <a:off x="4929190" y="428604"/>
            <a:ext cx="40005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Прямоугольник 4"/>
          <p:cNvSpPr>
            <a:spLocks noChangeArrowheads="1"/>
          </p:cNvSpPr>
          <p:nvPr/>
        </p:nvSpPr>
        <p:spPr bwMode="auto">
          <a:xfrm>
            <a:off x="0" y="571500"/>
            <a:ext cx="4857750" cy="590867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7 січня 1904 року він намагався опублікувати «Портрет художника», — есе про естетику, проте воно було відхилене журналом. Він вирішив переписати цей твір і перетворити його на роман «Стівен Герой». Цього ж року він зустрів Нору Барнакл, молоду жінку з міста Голвей, яка працювала покоївкою у готелі Фінна у Дубліні. 16 червня 1904 року у них було перше побачення, і ця дата увійшла в історію також як день, коли відбуваються події роману «Улісс».</a:t>
            </a:r>
          </a:p>
          <a:p>
            <a:endParaRPr lang="ru-RU">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2071688" y="142875"/>
            <a:ext cx="7072312" cy="414337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Джойс залишився у Дубліні, продовжуючи пиячити. Після однієї пиятики, що супроводжувалася бійкою, Джойса підібрав на вулиці далекий знайомий його батька Альфред Гантер, який привів його до себе додому, де надав першу медичну допомогу. Гантер був чоловіком єврейського походження, і за чутками, мав зрадливу дружину. Саме він став одним з основних прототипів Леопольда Блума в «Уліссі». Джойс також товаришував із Олівером Сен-Джон Гогарті, який став моделлю для персонажа Бака Маллігана в «Уліссі». </a:t>
            </a:r>
          </a:p>
        </p:txBody>
      </p:sp>
      <p:pic>
        <p:nvPicPr>
          <p:cNvPr id="7170" name="Picture 2" descr="C:\Documents and Settings\Lena\Рабочий стол\Дж Джойс\399754449_tonnel.gif"/>
          <p:cNvPicPr>
            <a:picLocks noChangeAspect="1" noChangeArrowheads="1"/>
          </p:cNvPicPr>
          <p:nvPr/>
        </p:nvPicPr>
        <p:blipFill>
          <a:blip r:embed="rId2" cstate="print"/>
          <a:srcRect/>
          <a:stretch>
            <a:fillRect/>
          </a:stretch>
        </p:blipFill>
        <p:spPr bwMode="auto">
          <a:xfrm>
            <a:off x="357158" y="1285860"/>
            <a:ext cx="1714480" cy="2285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Прямоугольник 5"/>
          <p:cNvSpPr>
            <a:spLocks noChangeArrowheads="1"/>
          </p:cNvSpPr>
          <p:nvPr/>
        </p:nvSpPr>
        <p:spPr bwMode="auto">
          <a:xfrm>
            <a:off x="0" y="4214813"/>
            <a:ext cx="9144000" cy="230822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Одного разу, після того, як Джойс прожив шість днів у башті Мартелло, що належала Маллігану, між ними відбулася сварка, під час якої Малліган стріляв із пістолета у посуд, що висів над ліжком Джойса. Він втік звідти посеред ночі і пішки добрався до Дубліна, і наступного дня попросив товариша забрати свої речі із башти. Незабаром Джойс із Норою виїхав до Європи.</a:t>
            </a:r>
            <a:endParaRPr lang="ru-RU" sz="2400">
              <a:latin typeface="Calibri" pitchFamily="34" charset="0"/>
            </a:endParaRPr>
          </a:p>
        </p:txBody>
      </p:sp>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512</TotalTime>
  <Words>1914</Words>
  <Application>Microsoft Office PowerPoint</Application>
  <PresentationFormat>Екран (4:3)</PresentationFormat>
  <Paragraphs>48</Paragraphs>
  <Slides>23</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23</vt:i4>
      </vt:variant>
    </vt:vector>
  </HeadingPairs>
  <TitlesOfParts>
    <vt:vector size="33" baseType="lpstr">
      <vt:lpstr>Arial</vt:lpstr>
      <vt:lpstr>Constantia</vt:lpstr>
      <vt:lpstr>Wingdings 2</vt:lpstr>
      <vt:lpstr>Calibri</vt:lpstr>
      <vt:lpstr>Monotype Corsiva</vt:lpstr>
      <vt:lpstr>Times New Roman</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Lena</dc:creator>
  <cp:lastModifiedBy>Таня</cp:lastModifiedBy>
  <cp:revision>60</cp:revision>
  <dcterms:created xsi:type="dcterms:W3CDTF">2011-10-06T14:26:05Z</dcterms:created>
  <dcterms:modified xsi:type="dcterms:W3CDTF">2014-10-15T15:37:56Z</dcterms:modified>
</cp:coreProperties>
</file>